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68" r:id="rId4"/>
    <p:sldId id="1120" r:id="rId6"/>
    <p:sldId id="1004" r:id="rId7"/>
    <p:sldId id="281" r:id="rId8"/>
    <p:sldId id="1122" r:id="rId9"/>
    <p:sldId id="1005" r:id="rId10"/>
    <p:sldId id="1007" r:id="rId11"/>
    <p:sldId id="1006" r:id="rId12"/>
    <p:sldId id="1008" r:id="rId13"/>
    <p:sldId id="1009" r:id="rId14"/>
    <p:sldId id="1124" r:id="rId15"/>
    <p:sldId id="1125" r:id="rId16"/>
    <p:sldId id="1010" r:id="rId17"/>
    <p:sldId id="1011" r:id="rId18"/>
    <p:sldId id="1064" r:id="rId19"/>
    <p:sldId id="1012" r:id="rId20"/>
    <p:sldId id="1013" r:id="rId21"/>
    <p:sldId id="1014" r:id="rId22"/>
    <p:sldId id="1016" r:id="rId23"/>
    <p:sldId id="1017" r:id="rId24"/>
    <p:sldId id="1018" r:id="rId25"/>
    <p:sldId id="1015" r:id="rId26"/>
    <p:sldId id="1019" r:id="rId27"/>
    <p:sldId id="1025" r:id="rId28"/>
    <p:sldId id="1065" r:id="rId29"/>
    <p:sldId id="1027" r:id="rId30"/>
    <p:sldId id="1028" r:id="rId31"/>
    <p:sldId id="1067" r:id="rId32"/>
    <p:sldId id="1029" r:id="rId33"/>
    <p:sldId id="1066" r:id="rId34"/>
    <p:sldId id="1030" r:id="rId35"/>
    <p:sldId id="103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1"/>
    <p:restoredTop sz="94694"/>
  </p:normalViewPr>
  <p:slideViewPr>
    <p:cSldViewPr snapToGrid="0">
      <p:cViewPr varScale="1">
        <p:scale>
          <a:sx n="106" d="100"/>
          <a:sy n="106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8993-67EE-0D41-BB2C-91B49ACACFE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38B2-24FB-F241-B9E9-92DAC58F35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6BA93-7054-6E40-9DD2-B856B015FD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52E69-F075-4D6C-BC3A-2D172D2C54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tags" Target="../tags/tag19.xml"/><Relationship Id="rId3" Type="http://schemas.openxmlformats.org/officeDocument/2006/relationships/hyperlink" Target="https://github.com/bxlab/metaWRAP" TargetMode="External"/><Relationship Id="rId2" Type="http://schemas.openxmlformats.org/officeDocument/2006/relationships/image" Target="../media/image24.png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tags" Target="../tags/tag22.xml"/><Relationship Id="rId4" Type="http://schemas.openxmlformats.org/officeDocument/2006/relationships/image" Target="../media/image27.png"/><Relationship Id="rId3" Type="http://schemas.openxmlformats.org/officeDocument/2006/relationships/tags" Target="../tags/tag21.xml"/><Relationship Id="rId2" Type="http://schemas.openxmlformats.org/officeDocument/2006/relationships/image" Target="../media/image26.png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16.png"/><Relationship Id="rId20" Type="http://schemas.openxmlformats.org/officeDocument/2006/relationships/tags" Target="../tags/tag8.xml"/><Relationship Id="rId2" Type="http://schemas.openxmlformats.org/officeDocument/2006/relationships/image" Target="../media/image4.png"/><Relationship Id="rId19" Type="http://schemas.openxmlformats.org/officeDocument/2006/relationships/image" Target="../media/image15.png"/><Relationship Id="rId18" Type="http://schemas.openxmlformats.org/officeDocument/2006/relationships/tags" Target="../tags/tag7.xml"/><Relationship Id="rId17" Type="http://schemas.openxmlformats.org/officeDocument/2006/relationships/image" Target="../media/image14.png"/><Relationship Id="rId16" Type="http://schemas.openxmlformats.org/officeDocument/2006/relationships/tags" Target="../tags/tag6.xml"/><Relationship Id="rId15" Type="http://schemas.openxmlformats.org/officeDocument/2006/relationships/image" Target="../media/image13.png"/><Relationship Id="rId14" Type="http://schemas.openxmlformats.org/officeDocument/2006/relationships/tags" Target="../tags/tag5.xml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tags" Target="../tags/tag25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tags" Target="../tags/tag27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tags" Target="../tags/tag29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tags" Target="../tags/tag31.xml"/><Relationship Id="rId2" Type="http://schemas.openxmlformats.org/officeDocument/2006/relationships/image" Target="../media/image39.png"/><Relationship Id="rId1" Type="http://schemas.openxmlformats.org/officeDocument/2006/relationships/tags" Target="../tags/tag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tags" Target="../tags/tag32.xml"/><Relationship Id="rId3" Type="http://schemas.openxmlformats.org/officeDocument/2006/relationships/hyperlink" Target="https://github.com/WrightonLabCSU/DRAM/wiki" TargetMode="External"/><Relationship Id="rId2" Type="http://schemas.openxmlformats.org/officeDocument/2006/relationships/hyperlink" Target="https://www.ncbi.nlm.nih.gov/pmc/articles/PMC7498326/" TargetMode="Externa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tags" Target="../tags/tag12.xml"/><Relationship Id="rId4" Type="http://schemas.openxmlformats.org/officeDocument/2006/relationships/image" Target="../media/image18.png"/><Relationship Id="rId3" Type="http://schemas.openxmlformats.org/officeDocument/2006/relationships/tags" Target="../tags/tag11.xml"/><Relationship Id="rId2" Type="http://schemas.openxmlformats.org/officeDocument/2006/relationships/hyperlink" Target="https://github.com/ablab/spades" TargetMode="External"/><Relationship Id="rId1" Type="http://schemas.openxmlformats.org/officeDocument/2006/relationships/hyperlink" Target="https://github.com/voutcn/megahit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tags" Target="../tags/tag14.xml"/><Relationship Id="rId2" Type="http://schemas.openxmlformats.org/officeDocument/2006/relationships/image" Target="../media/image20.png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706" y="1741234"/>
            <a:ext cx="11662587" cy="1322873"/>
          </a:xfrm>
        </p:spPr>
        <p:txBody>
          <a:bodyPr>
            <a:normAutofit/>
          </a:bodyPr>
          <a:lstStyle/>
          <a:p>
            <a:r>
              <a:rPr lang="en-US" sz="4400"/>
              <a:t>Course Project </a:t>
            </a:r>
            <a:r>
              <a:rPr lang="en-US" altLang="zh-CN" sz="4400">
                <a:ea typeface="等线 Light" panose="02010600030101010101" charset="-122"/>
              </a:rPr>
              <a:t>2</a:t>
            </a:r>
            <a:r>
              <a:rPr lang="en-US" sz="4400"/>
              <a:t>:</a:t>
            </a:r>
            <a:br>
              <a:rPr lang="en-US" sz="4400"/>
            </a:br>
            <a:r>
              <a:rPr lang="en-US" sz="4400"/>
              <a:t>Microbiome </a:t>
            </a:r>
            <a:r>
              <a:rPr lang="en-US" sz="4400">
                <a:ea typeface="等线 Light" panose="02010600030101010101" charset="-122"/>
              </a:rPr>
              <a:t>data </a:t>
            </a:r>
            <a:r>
              <a:rPr lang="en-US" altLang="zh-CN" sz="4400">
                <a:ea typeface="等线 Light" panose="02010600030101010101" charset="-122"/>
              </a:rPr>
              <a:t>analysis</a:t>
            </a:r>
            <a:r>
              <a:rPr lang="zh-CN" altLang="en-US" sz="4400">
                <a:ea typeface="等线 Light" panose="02010600030101010101" charset="-122"/>
              </a:rPr>
              <a:t> </a:t>
            </a:r>
            <a:r>
              <a:rPr lang="en-US" sz="4400"/>
              <a:t>of </a:t>
            </a:r>
            <a:r>
              <a:rPr lang="en-US" sz="4400" err="1"/>
              <a:t>Zygnema</a:t>
            </a:r>
            <a:r>
              <a:rPr lang="en-US" sz="4400"/>
              <a:t> green algae</a:t>
            </a:r>
            <a:endParaRPr lang="en-US" sz="4400"/>
          </a:p>
        </p:txBody>
      </p:sp>
      <p:sp>
        <p:nvSpPr>
          <p:cNvPr id="4" name="Google Shape;94;p1"/>
          <p:cNvSpPr txBox="1"/>
          <p:nvPr/>
        </p:nvSpPr>
        <p:spPr>
          <a:xfrm>
            <a:off x="2401685" y="3458487"/>
            <a:ext cx="7059168" cy="2977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Xinpeng Zhang (PhD student)</a:t>
            </a:r>
            <a:endParaRPr lang="en-US" sz="280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altLang="zh-CN" sz="2800"/>
              <a:t>Dr.</a:t>
            </a:r>
            <a:r>
              <a:rPr lang="zh-CN" altLang="en-US" sz="2800"/>
              <a:t> </a:t>
            </a:r>
            <a:r>
              <a:rPr lang="en-US" altLang="zh-CN" sz="2800" err="1"/>
              <a:t>Xuehuan</a:t>
            </a:r>
            <a:r>
              <a:rPr lang="zh-CN" altLang="en-US" sz="2800"/>
              <a:t> </a:t>
            </a:r>
            <a:r>
              <a:rPr lang="en-US" altLang="zh-CN" sz="2800"/>
              <a:t>Feng(Postdoc)</a:t>
            </a:r>
            <a:endParaRPr lang="en-US" altLang="zh-CN" sz="2800"/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  <a:sym typeface="+mn-ea"/>
              </a:rPr>
              <a:t>Yi Xing (Master student)</a:t>
            </a:r>
            <a:endParaRPr lang="en-US" sz="2800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2800">
                <a:solidFill>
                  <a:schemeClr val="dk1"/>
                </a:solidFill>
              </a:rPr>
              <a:t>Department of Food Science and Technology</a:t>
            </a:r>
            <a:endParaRPr lang="en-US" sz="2800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CN" sz="2800">
                <a:solidFill>
                  <a:schemeClr val="dk1"/>
                </a:solidFill>
              </a:rPr>
              <a:t>11</a:t>
            </a:r>
            <a:r>
              <a:rPr lang="en-US" sz="2800">
                <a:solidFill>
                  <a:schemeClr val="dk1"/>
                </a:solidFill>
              </a:rPr>
              <a:t>/26/2024</a:t>
            </a:r>
            <a:endParaRPr lang="en-US" sz="2800">
              <a:solidFill>
                <a:schemeClr val="dk1"/>
              </a:solidFill>
            </a:endParaRPr>
          </a:p>
        </p:txBody>
      </p:sp>
      <p:pic>
        <p:nvPicPr>
          <p:cNvPr id="5" name="Google Shape;9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451" y="175538"/>
            <a:ext cx="3786949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85005" y="175538"/>
            <a:ext cx="2931543" cy="93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43234" y="623618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PI: Yanbin Yin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62" y="5791200"/>
            <a:ext cx="3440615" cy="466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701"/>
          <a:stretch>
            <a:fillRect/>
          </a:stretch>
        </p:blipFill>
        <p:spPr>
          <a:xfrm>
            <a:off x="802640" y="868680"/>
            <a:ext cx="3922395" cy="56622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49950" y="613283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https://carpentries-lab.github.io/metagenomics-analysis/05-binning/index.html</a:t>
            </a:r>
            <a:endParaRPr lang="en-US" altLang="zh-CN" sz="1600"/>
          </a:p>
        </p:txBody>
      </p:sp>
      <p:sp>
        <p:nvSpPr>
          <p:cNvPr id="12" name="文本框 11"/>
          <p:cNvSpPr txBox="1"/>
          <p:nvPr/>
        </p:nvSpPr>
        <p:spPr>
          <a:xfrm>
            <a:off x="5664835" y="802005"/>
            <a:ext cx="617982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Original Genomes in the Sample:</a:t>
            </a:r>
            <a:endParaRPr lang="en-US" altLang="zh-CN" sz="2000" b="1"/>
          </a:p>
          <a:p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Metagenomic samples contain DNA from multiple microbial species, which are mixed together.</a:t>
            </a: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To study individual species, these genomes must </a:t>
            </a:r>
            <a:r>
              <a:rPr lang="en-US" altLang="zh-CN" sz="2000" b="1"/>
              <a:t>be separated and analyzed independently</a:t>
            </a:r>
            <a:r>
              <a:rPr lang="en-US" altLang="zh-CN" sz="2000"/>
              <a:t>.</a:t>
            </a:r>
            <a:endParaRPr lang="en-US" altLang="zh-CN" sz="2000"/>
          </a:p>
          <a:p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Binning Process:</a:t>
            </a:r>
            <a:endParaRPr lang="en-US" altLang="zh-CN" sz="2000" b="1"/>
          </a:p>
          <a:p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</a:rPr>
              <a:t>Definition: </a:t>
            </a:r>
            <a:r>
              <a:rPr lang="en-US" altLang="zh-CN" sz="2000" b="1">
                <a:solidFill>
                  <a:srgbClr val="FF0000"/>
                </a:solidFill>
              </a:rPr>
              <a:t>Binning is the process of assigning assembled contigs (longer DNA fragments reconstructed from short reads) into separate groups or "bins."</a:t>
            </a: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Purpose: </a:t>
            </a:r>
            <a:r>
              <a:rPr lang="en-US" altLang="zh-CN" sz="2000"/>
              <a:t>Each bin ideally represents one genome, allowing separate analysis of species within the metagenome.</a:t>
            </a:r>
            <a:endParaRPr lang="en-US" altLang="zh-CN" sz="2000"/>
          </a:p>
          <a:p>
            <a:endParaRPr lang="en-US" altLang="zh-CN" sz="2000"/>
          </a:p>
        </p:txBody>
      </p:sp>
      <p:sp>
        <p:nvSpPr>
          <p:cNvPr id="13" name="文本框 12"/>
          <p:cNvSpPr txBox="1"/>
          <p:nvPr/>
        </p:nvSpPr>
        <p:spPr>
          <a:xfrm>
            <a:off x="419100" y="140970"/>
            <a:ext cx="1150302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4.1 - Binning in Metagenomics: From Sequencing to Genome Reconstruction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495925" y="955675"/>
            <a:ext cx="605536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Reconstruction of Genomes:</a:t>
            </a:r>
            <a:endParaRPr lang="en-US" altLang="zh-CN" sz="2000" b="1"/>
          </a:p>
          <a:p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After binning, the contigs grouped into each bin can be used to reconstruct microbial genomes.</a:t>
            </a: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These reconstructed genomes are called </a:t>
            </a:r>
            <a:r>
              <a:rPr lang="en-US" altLang="zh-CN" sz="2000" b="1">
                <a:solidFill>
                  <a:srgbClr val="FF0000"/>
                </a:solidFill>
              </a:rPr>
              <a:t>Metagenome-Assembled Genomes (MAGs)</a:t>
            </a:r>
            <a:r>
              <a:rPr lang="en-US" altLang="zh-CN" sz="2000"/>
              <a:t>.</a:t>
            </a:r>
            <a:endParaRPr lang="en-US" altLang="zh-CN" sz="2000"/>
          </a:p>
          <a:p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Binning Output:</a:t>
            </a:r>
            <a:endParaRPr lang="en-US" altLang="zh-CN" sz="2000" b="1"/>
          </a:p>
          <a:p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Bins are typically saved as separate FASTA files, each containing the contigs assigned to a single bin.</a:t>
            </a: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Ideally, </a:t>
            </a:r>
            <a:r>
              <a:rPr lang="en-US" altLang="zh-CN" sz="2000">
                <a:solidFill>
                  <a:srgbClr val="FF0000"/>
                </a:solidFill>
              </a:rPr>
              <a:t>each FASTA file corresponds to one genome (a MAG)</a:t>
            </a:r>
            <a:r>
              <a:rPr lang="en-US" altLang="zh-CN" sz="2000"/>
              <a:t>, representing one species or strain from the original metagenome.</a:t>
            </a:r>
            <a:endParaRPr lang="en-US" altLang="zh-CN" sz="200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701"/>
          <a:stretch>
            <a:fillRect/>
          </a:stretch>
        </p:blipFill>
        <p:spPr>
          <a:xfrm>
            <a:off x="724535" y="840740"/>
            <a:ext cx="3881755" cy="56045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49950" y="613283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https://carpentries-lab.github.io/metagenomics-analysis/05-binning/index.html</a:t>
            </a:r>
            <a:endParaRPr lang="en-US" altLang="zh-CN" sz="1600"/>
          </a:p>
        </p:txBody>
      </p:sp>
      <p:sp>
        <p:nvSpPr>
          <p:cNvPr id="13" name="文本框 12"/>
          <p:cNvSpPr txBox="1"/>
          <p:nvPr/>
        </p:nvSpPr>
        <p:spPr>
          <a:xfrm>
            <a:off x="419100" y="140970"/>
            <a:ext cx="1150302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4.1 - Binning in Metagenomics: From Sequencing to Genome Reconstruction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6900" y="796925"/>
            <a:ext cx="8415655" cy="5280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395" y="6120765"/>
            <a:ext cx="111620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/>
              <a:t>https://www.researchgate.net/publication/281541332_MetaBAT_an_efficient_tool_for_accurately_reconstructing_single_genomes_from_complex_microbial_communities</a:t>
            </a:r>
            <a:endParaRPr lang="en-US" altLang="zh-CN" sz="1400"/>
          </a:p>
        </p:txBody>
      </p:sp>
      <p:sp>
        <p:nvSpPr>
          <p:cNvPr id="4" name="文本框 3"/>
          <p:cNvSpPr txBox="1"/>
          <p:nvPr/>
        </p:nvSpPr>
        <p:spPr>
          <a:xfrm>
            <a:off x="596900" y="562928"/>
            <a:ext cx="5080000" cy="368300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buClrTx/>
              <a:buSzTx/>
              <a:buFontTx/>
            </a:pPr>
            <a:r>
              <a:rPr lang="en-US" altLang="zh-CN" sz="1800" b="0" i="0"/>
              <a:t>Overview of the MetaBATpipeline</a:t>
            </a:r>
            <a:endParaRPr lang="en-US" altLang="zh-CN" sz="1800" b="0" i="0"/>
          </a:p>
        </p:txBody>
      </p:sp>
      <p:sp>
        <p:nvSpPr>
          <p:cNvPr id="13" name="文本框 12"/>
          <p:cNvSpPr txBox="1"/>
          <p:nvPr/>
        </p:nvSpPr>
        <p:spPr>
          <a:xfrm>
            <a:off x="419100" y="41275"/>
            <a:ext cx="1150302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4.1 - Binning in Metagenomics: From Sequencing to Genome Reconstruction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49090" y="1833245"/>
            <a:ext cx="7935595" cy="4219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4891" y="1034261"/>
            <a:ext cx="11645463" cy="113728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ea typeface="等线" panose="02010600030101010101" charset="-122"/>
              </a:rPr>
              <a:t>We'll use "</a:t>
            </a:r>
            <a:r>
              <a:rPr kumimoji="1" lang="en-US" altLang="zh-CN" sz="2000" dirty="0" err="1">
                <a:solidFill>
                  <a:srgbClr val="FF0000"/>
                </a:solidFill>
                <a:ea typeface="等线" panose="02010600030101010101" charset="-122"/>
              </a:rPr>
              <a:t>MetaWRAP</a:t>
            </a:r>
            <a:r>
              <a:rPr kumimoji="1" lang="en-US" altLang="zh-CN" sz="2000" dirty="0">
                <a:ea typeface="等线" panose="02010600030101010101" charset="-122"/>
              </a:rPr>
              <a:t>", which contains three different methods</a:t>
            </a:r>
            <a:r>
              <a:rPr kumimoji="1" lang="en-US" altLang="zh-CN" sz="2800" dirty="0">
                <a:ea typeface="等线" panose="02010600030101010101" charset="-122"/>
              </a:rPr>
              <a:t>.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  <a:hlinkClick r:id="rId3"/>
              </a:rPr>
              <a:t>https://github.com/bxlab/metaWRA</a:t>
            </a:r>
            <a:r>
              <a:rPr lang="en-US" altLang="zh-CN" sz="2000" dirty="0">
                <a:solidFill>
                  <a:srgbClr val="000000"/>
                </a:solidFill>
                <a:ea typeface="+mn-lt"/>
                <a:cs typeface="+mn-lt"/>
                <a:hlinkClick r:id="rId3"/>
              </a:rPr>
              <a:t>P</a:t>
            </a:r>
            <a:endParaRPr lang="en-US" altLang="zh-CN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960" y="2019935"/>
            <a:ext cx="393128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Arial" panose="020B0604020202020204"/>
              <a:buChar char="•"/>
            </a:pPr>
            <a:r>
              <a:rPr lang="en-US" sz="2000" dirty="0" err="1">
                <a:ea typeface="等线" panose="02010600030101010101" charset="-122"/>
                <a:cs typeface="+mn-lt"/>
                <a:sym typeface="+mn-ea"/>
              </a:rPr>
              <a:t>MetaWRAP</a:t>
            </a:r>
            <a:r>
              <a:rPr lang="en-US" sz="2000" dirty="0">
                <a:ea typeface="等线" panose="02010600030101010101" charset="-122"/>
                <a:cs typeface="+mn-lt"/>
                <a:sym typeface="+mn-ea"/>
              </a:rPr>
              <a:t> is a</a:t>
            </a:r>
            <a:r>
              <a:rPr kumimoji="1" lang="en-US" sz="2000" dirty="0">
                <a:ea typeface="等线" panose="02010600030101010101" charset="-122"/>
                <a:cs typeface="+mn-lt"/>
                <a:sym typeface="+mn-ea"/>
              </a:rPr>
              <a:t> flexible pipeline for genome-resolved metagenomic data analysis. It could finish the metagenomic analysis</a:t>
            </a:r>
            <a:r>
              <a:rPr kumimoji="1" 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 from start to the end</a:t>
            </a:r>
            <a:r>
              <a:rPr kumimoji="1" lang="en-US" sz="2000" dirty="0">
                <a:ea typeface="等线" panose="02010600030101010101" charset="-122"/>
                <a:cs typeface="+mn-lt"/>
                <a:sym typeface="+mn-ea"/>
              </a:rPr>
              <a:t>: </a:t>
            </a:r>
            <a:r>
              <a:rPr kumimoji="1" 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read quality control, assembly, visualization, taxonomic profiling, extracting draft genomes (binning), and functional annotation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(because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it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includes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different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tools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as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packages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such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as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 err="1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FastQC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we</a:t>
            </a:r>
            <a:r>
              <a:rPr kumimoji="1" lang="zh-CN" altLang="en-US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used)</a:t>
            </a:r>
            <a:r>
              <a:rPr kumimoji="1" lang="en-US" sz="2000" dirty="0">
                <a:ea typeface="等线" panose="02010600030101010101" charset="-122"/>
                <a:cs typeface="+mn-lt"/>
                <a:sym typeface="+mn-ea"/>
              </a:rPr>
              <a:t>.</a:t>
            </a:r>
            <a:endParaRPr lang="en-US" sz="2000" dirty="0">
              <a:ea typeface="等线" panose="02010600030101010101" charset="-122"/>
              <a:cs typeface="+mn-lt"/>
            </a:endParaRPr>
          </a:p>
          <a:p>
            <a:pPr marL="457200" indent="-457200">
              <a:buFont typeface="Arial" panose="020B0604020202020204"/>
              <a:buChar char="•"/>
            </a:pPr>
            <a:endParaRPr lang="en-US" altLang="en-US" sz="2000" dirty="0">
              <a:ea typeface="等线" panose="02010600030101010101" charset="-122"/>
              <a:cs typeface="+mn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9420" y="6176645"/>
            <a:ext cx="11017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/>
              <a:buChar char="•"/>
            </a:pPr>
            <a:r>
              <a:rPr lang="en-US" dirty="0">
                <a:ea typeface="等线" panose="02010600030101010101" charset="-122"/>
                <a:cs typeface="+mn-lt"/>
                <a:sym typeface="+mn-ea"/>
              </a:rPr>
              <a:t>In the future you could use it for your own research, here we'll only use the </a:t>
            </a:r>
            <a:r>
              <a:rPr lang="en-US" sz="2000" b="1" dirty="0">
                <a:ea typeface="等线" panose="02010600030101010101" charset="-122"/>
                <a:cs typeface="+mn-lt"/>
                <a:sym typeface="+mn-ea"/>
              </a:rPr>
              <a:t>binning part</a:t>
            </a:r>
            <a:r>
              <a:rPr lang="en-US" dirty="0">
                <a:ea typeface="等线" panose="02010600030101010101" charset="-122"/>
                <a:cs typeface="+mn-lt"/>
                <a:sym typeface="+mn-ea"/>
              </a:rPr>
              <a:t>.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28255" y="612775"/>
            <a:ext cx="4316730" cy="13563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9420" y="81280"/>
            <a:ext cx="10092690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4.2 - MetaWRAP: A Comprehensive Pipeline for Genome-Resolved Metagenomic Analysis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9638" y="962773"/>
            <a:ext cx="11645463" cy="23069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altLang="zh-CN" sz="2400" dirty="0">
                <a:ea typeface="等线" panose="02010600030101010101" charset="-122"/>
                <a:cs typeface="Calibri" panose="020F0502020204030204"/>
              </a:rPr>
              <a:t>In the binning part, it includes three different program:</a:t>
            </a:r>
            <a:endParaRPr lang="en-US" altLang="zh-CN" sz="24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2400" dirty="0">
              <a:cs typeface="Calibri" panose="020F0502020204030204"/>
            </a:endParaRPr>
          </a:p>
          <a:p>
            <a:r>
              <a:rPr lang="en-US" sz="2400" b="1" dirty="0">
                <a:ea typeface="等线" panose="02010600030101010101" charset="-122"/>
                <a:cs typeface="Calibri" panose="020F0502020204030204"/>
              </a:rPr>
              <a:t>MetaBAT2</a:t>
            </a:r>
            <a:r>
              <a:rPr lang="en-US" sz="2400" dirty="0">
                <a:ea typeface="等线" panose="02010600030101010101" charset="-122"/>
                <a:cs typeface="Calibri" panose="020F0502020204030204"/>
              </a:rPr>
              <a:t>: </a:t>
            </a:r>
            <a:r>
              <a:rPr lang="en-US" sz="2400" dirty="0">
                <a:ea typeface="+mn-lt"/>
                <a:cs typeface="+mn-lt"/>
              </a:rPr>
              <a:t>https://</a:t>
            </a:r>
            <a:r>
              <a:rPr lang="en-US" sz="2400" dirty="0" err="1">
                <a:ea typeface="+mn-lt"/>
                <a:cs typeface="+mn-lt"/>
              </a:rPr>
              <a:t>bitbucket.org</a:t>
            </a:r>
            <a:r>
              <a:rPr lang="en-US" sz="2400" dirty="0">
                <a:ea typeface="+mn-lt"/>
                <a:cs typeface="+mn-lt"/>
              </a:rPr>
              <a:t>/</a:t>
            </a:r>
            <a:r>
              <a:rPr lang="en-US" sz="2400" dirty="0" err="1">
                <a:ea typeface="+mn-lt"/>
                <a:cs typeface="+mn-lt"/>
              </a:rPr>
              <a:t>berkeleylab</a:t>
            </a:r>
            <a:r>
              <a:rPr lang="en-US" sz="2400" dirty="0">
                <a:ea typeface="+mn-lt"/>
                <a:cs typeface="+mn-lt"/>
              </a:rPr>
              <a:t>/</a:t>
            </a:r>
            <a:r>
              <a:rPr lang="en-US" sz="2400" dirty="0" err="1">
                <a:ea typeface="+mn-lt"/>
                <a:cs typeface="+mn-lt"/>
              </a:rPr>
              <a:t>metabat</a:t>
            </a:r>
            <a:r>
              <a:rPr lang="en-US" sz="2400" dirty="0">
                <a:ea typeface="+mn-lt"/>
                <a:cs typeface="+mn-lt"/>
              </a:rPr>
              <a:t>/</a:t>
            </a:r>
            <a:r>
              <a:rPr lang="en-US" sz="2400" dirty="0" err="1">
                <a:ea typeface="+mn-lt"/>
                <a:cs typeface="+mn-lt"/>
              </a:rPr>
              <a:t>src</a:t>
            </a:r>
            <a:r>
              <a:rPr lang="en-US" sz="2400" dirty="0">
                <a:ea typeface="+mn-lt"/>
                <a:cs typeface="+mn-lt"/>
              </a:rPr>
              <a:t>/master/</a:t>
            </a:r>
            <a:endParaRPr lang="en-US" altLang="zh-CN" sz="2400" dirty="0">
              <a:ea typeface="等线" panose="02010600030101010101" charset="-122"/>
              <a:cs typeface="Calibri" panose="020F0502020204030204"/>
            </a:endParaRPr>
          </a:p>
          <a:p>
            <a:r>
              <a:rPr lang="en-US" sz="2400" b="1" dirty="0">
                <a:ea typeface="等线" panose="02010600030101010101" charset="-122"/>
                <a:cs typeface="Calibri" panose="020F0502020204030204"/>
              </a:rPr>
              <a:t>CONCOCT</a:t>
            </a:r>
            <a:r>
              <a:rPr lang="en-US" sz="2400" dirty="0">
                <a:ea typeface="等线" panose="02010600030101010101" charset="-122"/>
                <a:cs typeface="Calibri" panose="020F0502020204030204"/>
              </a:rPr>
              <a:t>: </a:t>
            </a:r>
            <a:r>
              <a:rPr lang="en-US" sz="2400" dirty="0">
                <a:ea typeface="+mn-lt"/>
                <a:cs typeface="+mn-lt"/>
              </a:rPr>
              <a:t>https://</a:t>
            </a:r>
            <a:r>
              <a:rPr lang="en-US" sz="2400" dirty="0" err="1">
                <a:ea typeface="+mn-lt"/>
                <a:cs typeface="+mn-lt"/>
              </a:rPr>
              <a:t>github.com</a:t>
            </a:r>
            <a:r>
              <a:rPr lang="en-US" sz="2400" dirty="0">
                <a:ea typeface="+mn-lt"/>
                <a:cs typeface="+mn-lt"/>
              </a:rPr>
              <a:t>/</a:t>
            </a:r>
            <a:r>
              <a:rPr lang="en-US" sz="2400" dirty="0" err="1">
                <a:ea typeface="+mn-lt"/>
                <a:cs typeface="+mn-lt"/>
              </a:rPr>
              <a:t>BinPro</a:t>
            </a:r>
            <a:r>
              <a:rPr lang="en-US" sz="2400" dirty="0">
                <a:ea typeface="+mn-lt"/>
                <a:cs typeface="+mn-lt"/>
              </a:rPr>
              <a:t>/CONCOCT</a:t>
            </a:r>
            <a:endParaRPr lang="en-US" altLang="zh-CN" sz="2400" dirty="0">
              <a:ea typeface="等线" panose="02010600030101010101" charset="-122"/>
              <a:cs typeface="Calibri" panose="020F0502020204030204"/>
            </a:endParaRPr>
          </a:p>
          <a:p>
            <a:r>
              <a:rPr lang="en-US" sz="2400" b="1" dirty="0">
                <a:ea typeface="等线" panose="02010600030101010101" charset="-122"/>
                <a:cs typeface="Calibri" panose="020F0502020204030204"/>
              </a:rPr>
              <a:t>MaxBin2</a:t>
            </a:r>
            <a:r>
              <a:rPr lang="en-US" sz="2400" dirty="0">
                <a:ea typeface="等线" panose="02010600030101010101" charset="-122"/>
                <a:cs typeface="Calibri" panose="020F0502020204030204"/>
              </a:rPr>
              <a:t>: </a:t>
            </a:r>
            <a:r>
              <a:rPr lang="en-US" sz="2400" dirty="0">
                <a:ea typeface="+mn-lt"/>
                <a:cs typeface="+mn-lt"/>
              </a:rPr>
              <a:t>https://</a:t>
            </a:r>
            <a:r>
              <a:rPr lang="en-US" sz="2400" dirty="0" err="1">
                <a:ea typeface="+mn-lt"/>
                <a:cs typeface="+mn-lt"/>
              </a:rPr>
              <a:t>github.com</a:t>
            </a:r>
            <a:r>
              <a:rPr lang="en-US" sz="2400" dirty="0">
                <a:ea typeface="+mn-lt"/>
                <a:cs typeface="+mn-lt"/>
              </a:rPr>
              <a:t>/</a:t>
            </a:r>
            <a:r>
              <a:rPr lang="en-US" sz="2400" dirty="0" err="1">
                <a:ea typeface="+mn-lt"/>
                <a:cs typeface="+mn-lt"/>
              </a:rPr>
              <a:t>assemblerflow</a:t>
            </a:r>
            <a:r>
              <a:rPr lang="en-US" sz="2400" dirty="0">
                <a:ea typeface="+mn-lt"/>
                <a:cs typeface="+mn-lt"/>
              </a:rPr>
              <a:t>/</a:t>
            </a:r>
            <a:r>
              <a:rPr lang="en-US" sz="2400" dirty="0" err="1">
                <a:ea typeface="+mn-lt"/>
                <a:cs typeface="+mn-lt"/>
              </a:rPr>
              <a:t>flowcraft</a:t>
            </a:r>
            <a:r>
              <a:rPr lang="en-US" sz="2400" dirty="0">
                <a:ea typeface="+mn-lt"/>
                <a:cs typeface="+mn-lt"/>
              </a:rPr>
              <a:t>/blob/master/docs/user/components/maxbin2.rst</a:t>
            </a:r>
            <a:endParaRPr lang="en-US" altLang="zh-CN" sz="2400" dirty="0">
              <a:ea typeface="+mn-lt"/>
              <a:cs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4693" y="3269940"/>
            <a:ext cx="5605383" cy="1824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8211" y="3322010"/>
            <a:ext cx="5917119" cy="16306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37958" y="5006504"/>
            <a:ext cx="5367470" cy="17286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9420" y="81280"/>
            <a:ext cx="10092690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4.2 - MetaWRAP: A Comprehensive Pipeline for Genome-Resolved Metagenomic Analysis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5639" y="1034634"/>
            <a:ext cx="11645463" cy="26765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/>
              <a:buChar char="•"/>
            </a:pPr>
            <a:endParaRPr lang="en-US" sz="2800" dirty="0">
              <a:ea typeface="等线" panose="02010600030101010101" charset="-122"/>
              <a:cs typeface="Calibri" panose="020F0502020204030204"/>
            </a:endParaRPr>
          </a:p>
          <a:p>
            <a:pPr marL="457200" indent="-457200">
              <a:buFont typeface="Arial" panose="020B0604020202020204"/>
              <a:buChar char="•"/>
            </a:pPr>
            <a:r>
              <a:rPr lang="en-US" sz="2800" dirty="0">
                <a:ea typeface="等线" panose="02010600030101010101" charset="-122"/>
                <a:cs typeface="Calibri" panose="020F0502020204030204"/>
              </a:rPr>
              <a:t>In your report, you could discuss the difference among three programs.</a:t>
            </a:r>
            <a:endParaRPr lang="en-US" sz="2800" dirty="0">
              <a:ea typeface="等线" panose="02010600030101010101" charset="-122"/>
              <a:cs typeface="Calibri" panose="020F0502020204030204"/>
            </a:endParaRPr>
          </a:p>
          <a:p>
            <a:pPr marL="457200" indent="-457200">
              <a:buFont typeface="Arial" panose="020B0604020202020204"/>
              <a:buChar char="•"/>
            </a:pPr>
            <a:endParaRPr lang="en-US" sz="2800" dirty="0">
              <a:ea typeface="等线" panose="02010600030101010101" charset="-122"/>
              <a:cs typeface="Calibri" panose="020F0502020204030204"/>
            </a:endParaRPr>
          </a:p>
          <a:p>
            <a:pPr marL="457200" indent="-457200">
              <a:buFont typeface="Arial" panose="020B0604020202020204"/>
              <a:buChar char="•"/>
            </a:pPr>
            <a:r>
              <a:rPr lang="en-US" sz="2800" dirty="0" err="1">
                <a:ea typeface="等线" panose="02010600030101010101" charset="-122"/>
                <a:cs typeface="Calibri" panose="020F0502020204030204"/>
              </a:rPr>
              <a:t>MetaWRAP</a:t>
            </a:r>
            <a:r>
              <a:rPr lang="en-US" sz="2800" dirty="0">
                <a:ea typeface="等线" panose="02010600030101010101" charset="-122"/>
                <a:cs typeface="Calibri" panose="020F0502020204030204"/>
              </a:rPr>
              <a:t> will combine those three results, give the combinations, for example, A&amp;B, A&amp;C, B&amp;C, A&amp;B&amp;C, and recommend the best result. This step is called "</a:t>
            </a:r>
            <a:r>
              <a:rPr lang="en-US" sz="2800" dirty="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bin refinement</a:t>
            </a:r>
            <a:r>
              <a:rPr lang="en-US" sz="2800" dirty="0">
                <a:ea typeface="等线" panose="02010600030101010101" charset="-122"/>
                <a:cs typeface="Calibri" panose="020F0502020204030204"/>
              </a:rPr>
              <a:t>".</a:t>
            </a:r>
            <a:endParaRPr lang="en-US" sz="2800" dirty="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9420" y="81280"/>
            <a:ext cx="10092690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4.2 - MetaWRAP: A Comprehensive Pipeline for Genome-Resolved Metagenomic Analysis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文本&#10;&#10;已自动生成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373"/>
          <a:stretch>
            <a:fillRect/>
          </a:stretch>
        </p:blipFill>
        <p:spPr>
          <a:xfrm>
            <a:off x="1837055" y="852170"/>
            <a:ext cx="8715375" cy="565721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837055" y="1592580"/>
            <a:ext cx="8715979" cy="3586480"/>
            <a:chOff x="2156" y="2171"/>
            <a:chExt cx="14420" cy="6132"/>
          </a:xfrm>
        </p:grpSpPr>
        <p:sp>
          <p:nvSpPr>
            <p:cNvPr id="15" name="矩形 14"/>
            <p:cNvSpPr/>
            <p:nvPr/>
          </p:nvSpPr>
          <p:spPr>
            <a:xfrm>
              <a:off x="2156" y="6124"/>
              <a:ext cx="14419" cy="11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157" y="7473"/>
              <a:ext cx="14419" cy="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245" y="2171"/>
              <a:ext cx="213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highlight>
                    <a:srgbClr val="FFFF00"/>
                  </a:highlight>
                </a:rPr>
                <a:t>~3.5h</a:t>
              </a:r>
              <a:endParaRPr lang="en-US" altLang="zh-CN">
                <a:highlight>
                  <a:srgbClr val="FFFF00"/>
                </a:highlight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3825" y="81280"/>
            <a:ext cx="12141835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4.2 - MetaWRAP: A Comprehensive Pipeline for Genome-Resolved Metagenomic Analysis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图表, 折线图&#10;&#10;已自动生成说明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b="1161"/>
          <a:stretch>
            <a:fillRect/>
          </a:stretch>
        </p:blipFill>
        <p:spPr>
          <a:xfrm>
            <a:off x="1087120" y="672465"/>
            <a:ext cx="9441180" cy="4735830"/>
          </a:xfrm>
        </p:spPr>
      </p:pic>
      <p:sp>
        <p:nvSpPr>
          <p:cNvPr id="5" name="文本框 4"/>
          <p:cNvSpPr txBox="1"/>
          <p:nvPr/>
        </p:nvSpPr>
        <p:spPr>
          <a:xfrm>
            <a:off x="-1045" y="5408505"/>
            <a:ext cx="1236112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>
              <a:buFont typeface="Arial" panose="020B0604020202020204"/>
              <a:buChar char="•"/>
            </a:pPr>
            <a:r>
              <a:rPr lang="en-US" altLang="zh-CN" sz="2800">
                <a:ea typeface="等线" panose="02010600030101010101" charset="-122"/>
                <a:cs typeface="Arial" panose="020B0604020202020204"/>
              </a:rPr>
              <a:t>You will find this figure in </a:t>
            </a:r>
            <a:r>
              <a:rPr lang="en-US" altLang="zh-CN" sz="2800" err="1">
                <a:ea typeface="等线" panose="02010600030101010101" charset="-122"/>
                <a:cs typeface="Arial" panose="020B0604020202020204"/>
              </a:rPr>
              <a:t>theresult</a:t>
            </a:r>
            <a:r>
              <a:rPr lang="en-US" altLang="zh-CN" sz="2800">
                <a:ea typeface="等线" panose="02010600030101010101" charset="-122"/>
                <a:cs typeface="Arial" panose="020B0604020202020204"/>
              </a:rPr>
              <a:t> folder.</a:t>
            </a:r>
            <a:endParaRPr lang="en-US" altLang="zh-CN" sz="2800">
              <a:ea typeface="等线" panose="02010600030101010101" charset="-122"/>
              <a:cs typeface="Arial" panose="020B0604020202020204"/>
            </a:endParaRPr>
          </a:p>
          <a:p>
            <a:pPr marL="457200" indent="-457200">
              <a:buFont typeface="Arial" panose="020B0604020202020204"/>
              <a:buChar char="•"/>
            </a:pPr>
            <a:r>
              <a:rPr lang="en-US" sz="2800">
                <a:ea typeface="+mn-lt"/>
                <a:cs typeface="+mn-lt"/>
              </a:rPr>
              <a:t>Results are in </a:t>
            </a:r>
            <a:r>
              <a:rPr lang="en-US" sz="2800" err="1">
                <a:ea typeface="+mn-lt"/>
                <a:cs typeface="+mn-lt"/>
              </a:rPr>
              <a:t>BIN_REFINEMENT_megahit</a:t>
            </a:r>
            <a:r>
              <a:rPr lang="en-US" sz="2800">
                <a:ea typeface="+mn-lt"/>
                <a:cs typeface="+mn-lt"/>
              </a:rPr>
              <a:t>/metawrap_70_10_bins/*.fa, each is a MAG.</a:t>
            </a:r>
            <a:endParaRPr lang="en-US" altLang="zh-CN" sz="2800">
              <a:ea typeface="等线" panose="02010600030101010101" charset="-122"/>
              <a:cs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125" y="186690"/>
            <a:ext cx="1213675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4.3 - Bin Quality Assessment: Completion and Contamination Rankings for MAGs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等线 Light" panose="02010600030101010101" charset="-122"/>
                <a:cs typeface="Calibri Light" panose="020F0302020204030204"/>
              </a:rPr>
              <a:t>Part</a:t>
            </a:r>
            <a:r>
              <a:rPr lang="zh-CN" altLang="en-US" dirty="0">
                <a:ea typeface="等线 Light" panose="02010600030101010101" charset="-122"/>
                <a:cs typeface="Calibri Light" panose="020F0302020204030204"/>
              </a:rPr>
              <a:t> </a:t>
            </a:r>
            <a:r>
              <a:rPr lang="en-US" altLang="zh-CN" dirty="0">
                <a:ea typeface="等线 Light" panose="02010600030101010101" charset="-122"/>
                <a:cs typeface="Calibri Light" panose="020F0302020204030204"/>
              </a:rPr>
              <a:t>V</a:t>
            </a:r>
            <a:br>
              <a:rPr lang="en-US" altLang="zh-CN" dirty="0"/>
            </a:br>
            <a:r>
              <a:rPr lang="en-US" altLang="zh-CN" dirty="0"/>
              <a:t>Bin</a:t>
            </a:r>
            <a:r>
              <a:rPr lang="zh-CN" altLang="en-US" dirty="0"/>
              <a:t> </a:t>
            </a:r>
            <a:r>
              <a:rPr lang="en-US" altLang="zh-CN" dirty="0">
                <a:ea typeface="等线 Light" panose="02010600030101010101" charset="-122"/>
                <a:cs typeface="Calibri Light" panose="020F0302020204030204"/>
              </a:rPr>
              <a:t>quality check with CheckM2</a:t>
            </a:r>
            <a:br>
              <a:rPr lang="en-US" altLang="zh-CN" dirty="0">
                <a:ea typeface="等线 Light" panose="02010600030101010101" charset="-122"/>
                <a:cs typeface="Calibri Light" panose="020F0302020204030204"/>
              </a:rPr>
            </a:br>
            <a:r>
              <a:rPr lang="en-US" altLang="zh-CN" dirty="0">
                <a:ea typeface="等线 Light" panose="02010600030101010101" charset="-122"/>
                <a:cs typeface="Calibri Light" panose="020F0302020204030204"/>
              </a:rPr>
              <a:t>(~ 30mins)</a:t>
            </a:r>
            <a:endParaRPr lang="en-US" altLang="zh-CN" dirty="0">
              <a:ea typeface="等线 Light" panose="02010600030101010101" charset="-122"/>
              <a:cs typeface="Calibri Light" panose="020F03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0385" y="1310005"/>
            <a:ext cx="11196320" cy="37846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等线" panose="02010600030101010101" charset="-122"/>
                <a:cs typeface="Calibri" panose="020F0502020204030204"/>
              </a:rPr>
              <a:t>The output of </a:t>
            </a:r>
            <a:r>
              <a:rPr lang="en-US" altLang="zh-CN" sz="2400" dirty="0" err="1">
                <a:ea typeface="等线" panose="02010600030101010101" charset="-122"/>
                <a:cs typeface="Calibri" panose="020F0502020204030204"/>
              </a:rPr>
              <a:t>bin_refinement</a:t>
            </a:r>
            <a:r>
              <a:rPr lang="en-US" altLang="zh-CN" sz="2400" dirty="0">
                <a:ea typeface="等线" panose="02010600030101010101" charset="-122"/>
                <a:cs typeface="Calibri" panose="020F0502020204030204"/>
              </a:rPr>
              <a:t> are: </a:t>
            </a:r>
            <a:r>
              <a:rPr lang="en-US" sz="2400" dirty="0" err="1">
                <a:solidFill>
                  <a:srgbClr val="FF0000"/>
                </a:solidFill>
                <a:ea typeface="+mn-lt"/>
                <a:cs typeface="+mn-lt"/>
              </a:rPr>
              <a:t>BIN_REFINEMENT_megahit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/metawrap_70_10_bins/*.fa.</a:t>
            </a:r>
            <a:endParaRPr lang="en-US" sz="2400" dirty="0">
              <a:solidFill>
                <a:srgbClr val="FF00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Those </a:t>
            </a:r>
            <a:r>
              <a:rPr lang="en-US" sz="2400" dirty="0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fa files 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are the </a:t>
            </a:r>
            <a:r>
              <a:rPr lang="en-US" sz="2400" dirty="0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MAGs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we need. Next we‘ll </a:t>
            </a:r>
            <a:r>
              <a:rPr lang="en-US" sz="2400" dirty="0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check the quality 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and </a:t>
            </a:r>
            <a:r>
              <a:rPr lang="en-US" sz="2400" dirty="0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contamination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(for</a:t>
            </a:r>
            <a:r>
              <a:rPr lang="zh-CN" alt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example,</a:t>
            </a:r>
            <a:r>
              <a:rPr lang="zh-CN" alt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if</a:t>
            </a:r>
            <a:r>
              <a:rPr lang="zh-CN" alt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it</a:t>
            </a:r>
            <a:r>
              <a:rPr lang="zh-CN" alt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contains</a:t>
            </a:r>
            <a:r>
              <a:rPr lang="zh-CN" alt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wrong</a:t>
            </a:r>
            <a:r>
              <a:rPr lang="zh-CN" alt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reads</a:t>
            </a:r>
            <a:r>
              <a:rPr lang="zh-CN" alt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from</a:t>
            </a:r>
            <a:r>
              <a:rPr lang="zh-CN" alt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other</a:t>
            </a:r>
            <a:r>
              <a:rPr lang="zh-CN" altLang="en-US" sz="2400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bacteria)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of th</a:t>
            </a:r>
            <a:r>
              <a:rPr lang="en-US" altLang="zh-CN" sz="2400" dirty="0">
                <a:ea typeface="Calibri" panose="020F0502020204030204"/>
                <a:cs typeface="Calibri" panose="020F0502020204030204"/>
              </a:rPr>
              <a:t>os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e MAGs.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 panose="020B0604020202020204"/>
              <a:buChar char="•"/>
            </a:pPr>
            <a:r>
              <a:rPr lang="en-US" sz="2400" dirty="0" err="1">
                <a:ea typeface="Calibri" panose="020F0502020204030204"/>
                <a:cs typeface="Calibri" panose="020F0502020204030204"/>
              </a:rPr>
              <a:t>MetaWRAP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 includes the program </a:t>
            </a:r>
            <a:r>
              <a:rPr lang="en-US" sz="2400" dirty="0" err="1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CheckM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(default is 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completeness &gt;70.0%, contamination &lt;10.0%</a:t>
            </a:r>
            <a:r>
              <a:rPr lang="en-US" sz="2400" dirty="0">
                <a:ea typeface="+mn-lt"/>
                <a:cs typeface="+mn-lt"/>
              </a:rPr>
              <a:t>, that‘s the output folder name</a:t>
            </a:r>
            <a:r>
              <a:rPr lang="en-US" altLang="zh-CN" sz="2400" dirty="0">
                <a:ea typeface="+mn-lt"/>
                <a:cs typeface="+mn-lt"/>
              </a:rPr>
              <a:t>,</a:t>
            </a:r>
            <a:r>
              <a:rPr lang="zh-CN" altLang="en-US" sz="2400" dirty="0"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metawrap_70_10_bins</a:t>
            </a:r>
            <a:r>
              <a:rPr lang="en-US" sz="2400" dirty="0">
                <a:ea typeface="+mn-lt"/>
                <a:cs typeface="+mn-lt"/>
              </a:rPr>
              <a:t>).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0385" y="315595"/>
            <a:ext cx="9379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5.1 - Assessing MAG Quality with CheckM</a:t>
            </a:r>
            <a:endParaRPr lang="en-US" altLang="zh-CN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91295" y="6083300"/>
            <a:ext cx="1127125" cy="5835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50050" y="6124575"/>
            <a:ext cx="1318260" cy="426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44005" y="5673725"/>
            <a:ext cx="1718945" cy="4508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8425" y="0"/>
            <a:ext cx="12093575" cy="965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ea typeface="等线" panose="02010600030101010101" charset="-122"/>
              </a:rPr>
              <a:t>Workflow for Microbiome Data Analysis of </a:t>
            </a:r>
            <a:r>
              <a:rPr lang="en-US" altLang="zh-CN" sz="2800" b="1" i="1" err="1">
                <a:ea typeface="等线" panose="02010600030101010101" charset="-122"/>
                <a:sym typeface="+mn-ea"/>
              </a:rPr>
              <a:t>Zygnema</a:t>
            </a:r>
            <a:r>
              <a:rPr lang="en-US" altLang="zh-CN" sz="2800" b="1" i="1">
                <a:ea typeface="等线" panose="02010600030101010101" charset="-122"/>
                <a:sym typeface="+mn-ea"/>
              </a:rPr>
              <a:t> </a:t>
            </a:r>
            <a:r>
              <a:rPr lang="en-US" altLang="zh-CN" sz="2800" b="1" i="1" err="1">
                <a:ea typeface="等线" panose="02010600030101010101" charset="-122"/>
                <a:sym typeface="+mn-ea"/>
              </a:rPr>
              <a:t>circumcarinatum</a:t>
            </a:r>
            <a:r>
              <a:rPr lang="en-US" altLang="zh-CN" sz="2800" b="1" i="1">
                <a:ea typeface="等线" panose="02010600030101010101" charset="-122"/>
                <a:sym typeface="+mn-ea"/>
              </a:rPr>
              <a:t> </a:t>
            </a:r>
            <a:r>
              <a:rPr lang="en-US" altLang="zh-CN" sz="2800" b="1">
                <a:ea typeface="等线" panose="02010600030101010101" charset="-122"/>
                <a:sym typeface="+mn-ea"/>
              </a:rPr>
              <a:t>MZCH241</a:t>
            </a:r>
            <a:endParaRPr lang="en-US" altLang="zh-CN" sz="2800" b="1">
              <a:ea typeface="等线" panose="02010600030101010101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>
              <a:ea typeface="等线" panose="0201060003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8425" y="2391410"/>
            <a:ext cx="2711450" cy="614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Data</a:t>
            </a:r>
            <a:r>
              <a:rPr lang="zh-CN" altLang="en-US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 </a:t>
            </a:r>
            <a:r>
              <a:rPr lang="en-US" altLang="zh-CN" sz="2000" b="1">
                <a:latin typeface="Calibri" panose="020F0502020204030204" charset="0"/>
                <a:ea typeface="等线 Light" panose="02010600030101010101" charset="-122"/>
                <a:cs typeface="Calibri" panose="020F0502020204030204" charset="0"/>
                <a:sym typeface="+mn-ea"/>
              </a:rPr>
              <a:t>prepprocessing</a:t>
            </a:r>
            <a:endParaRPr lang="en-US">
              <a:ea typeface="等线 Light" panose="02010600030101010101" charset="-122"/>
            </a:endParaRPr>
          </a:p>
          <a:p>
            <a:endParaRPr lang="zh-CN" altLang="en-US"/>
          </a:p>
        </p:txBody>
      </p:sp>
      <p:grpSp>
        <p:nvGrpSpPr>
          <p:cNvPr id="17" name="组合 16" descr="7b0a202020202266696c746572223a202230220a7d0a"/>
          <p:cNvGrpSpPr/>
          <p:nvPr/>
        </p:nvGrpSpPr>
        <p:grpSpPr>
          <a:xfrm>
            <a:off x="179705" y="723900"/>
            <a:ext cx="10210165" cy="3557270"/>
            <a:chOff x="283" y="1140"/>
            <a:chExt cx="16079" cy="5602"/>
          </a:xfrm>
        </p:grpSpPr>
        <p:sp>
          <p:nvSpPr>
            <p:cNvPr id="14" name="矩形: 圆角 13"/>
            <p:cNvSpPr/>
            <p:nvPr/>
          </p:nvSpPr>
          <p:spPr>
            <a:xfrm>
              <a:off x="3848" y="1672"/>
              <a:ext cx="6782" cy="1054"/>
            </a:xfrm>
            <a:prstGeom prst="roundRect">
              <a:avLst/>
            </a:prstGeom>
            <a:solidFill>
              <a:srgbClr val="8EA604"/>
            </a:solidFill>
            <a:ln w="38100">
              <a:solidFill>
                <a:srgbClr val="F5BB00"/>
              </a:solidFill>
              <a:prstDash val="solid"/>
            </a:ln>
          </p:spPr>
          <p:style>
            <a:lnRef idx="3">
              <a:schemeClr val="accent4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MZCH241 microbiome (Algae &amp; bacteria)</a:t>
              </a:r>
              <a:endPara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直接连接符 67"/>
            <p:cNvCxnSpPr/>
            <p:nvPr/>
          </p:nvCxnSpPr>
          <p:spPr>
            <a:xfrm>
              <a:off x="7104" y="2794"/>
              <a:ext cx="0" cy="787"/>
            </a:xfrm>
            <a:prstGeom prst="line">
              <a:avLst/>
            </a:prstGeom>
            <a:ln w="57150">
              <a:solidFill>
                <a:srgbClr val="F5BB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矩形: 圆角 13"/>
            <p:cNvSpPr/>
            <p:nvPr/>
          </p:nvSpPr>
          <p:spPr>
            <a:xfrm>
              <a:off x="3953" y="3649"/>
              <a:ext cx="6677" cy="1085"/>
            </a:xfrm>
            <a:prstGeom prst="roundRect">
              <a:avLst/>
            </a:prstGeom>
            <a:solidFill>
              <a:srgbClr val="8EA604"/>
            </a:solidFill>
            <a:ln w="38100">
              <a:solidFill>
                <a:srgbClr val="F5BB00"/>
              </a:solidFill>
              <a:prstDash val="solid"/>
            </a:ln>
          </p:spPr>
          <p:style>
            <a:lnRef idx="3">
              <a:schemeClr val="accent4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Illumina sequencing of the MZCH241</a:t>
              </a:r>
              <a:endPara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Total reads</a:t>
              </a:r>
              <a:endPara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: 圆角 13"/>
            <p:cNvSpPr/>
            <p:nvPr/>
          </p:nvSpPr>
          <p:spPr>
            <a:xfrm>
              <a:off x="5006" y="5606"/>
              <a:ext cx="4465" cy="1054"/>
            </a:xfrm>
            <a:prstGeom prst="roundRect">
              <a:avLst/>
            </a:prstGeom>
            <a:solidFill>
              <a:srgbClr val="8EA604"/>
            </a:solidFill>
            <a:ln w="38100">
              <a:solidFill>
                <a:srgbClr val="F5BB00"/>
              </a:solidFill>
              <a:prstDash val="solid"/>
            </a:ln>
          </p:spPr>
          <p:style>
            <a:lnRef idx="3">
              <a:schemeClr val="accent4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Bacteria fungi reads</a:t>
              </a:r>
              <a:endPara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直接连接符 67"/>
            <p:cNvCxnSpPr/>
            <p:nvPr/>
          </p:nvCxnSpPr>
          <p:spPr>
            <a:xfrm>
              <a:off x="7104" y="4734"/>
              <a:ext cx="0" cy="787"/>
            </a:xfrm>
            <a:prstGeom prst="line">
              <a:avLst/>
            </a:prstGeom>
            <a:ln w="57150">
              <a:solidFill>
                <a:srgbClr val="F5BB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283" y="1694"/>
              <a:ext cx="3565" cy="9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等线 Light" panose="02010600030101010101" charset="-122"/>
                  <a:cs typeface="Calibri" panose="020F0502020204030204" charset="0"/>
                  <a:sym typeface="+mn-ea"/>
                </a:rPr>
                <a:t>Data</a:t>
              </a:r>
              <a:r>
                <a:rPr lang="zh-CN" altLang="en-US" sz="2000" b="1">
                  <a:latin typeface="Calibri" panose="020F0502020204030204" charset="0"/>
                  <a:ea typeface="等线 Light" panose="02010600030101010101" charset="-122"/>
                  <a:cs typeface="Calibri" panose="020F0502020204030204" charset="0"/>
                  <a:sym typeface="+mn-ea"/>
                </a:rPr>
                <a:t> </a:t>
              </a:r>
              <a:r>
                <a:rPr lang="en-US" altLang="zh-CN" sz="2000" b="1">
                  <a:latin typeface="Calibri" panose="020F0502020204030204" charset="0"/>
                  <a:ea typeface="等线 Light" panose="02010600030101010101" charset="-122"/>
                  <a:cs typeface="Calibri" panose="020F0502020204030204" charset="0"/>
                  <a:sym typeface="+mn-ea"/>
                </a:rPr>
                <a:t>preparation</a:t>
              </a:r>
              <a:endParaRPr lang="en-US">
                <a:ea typeface="等线 Light" panose="02010600030101010101" charset="-122"/>
              </a:endParaRPr>
            </a:p>
            <a:p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83" y="5774"/>
              <a:ext cx="3565" cy="9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000" b="1">
                  <a:latin typeface="Calibri" panose="020F0502020204030204" charset="0"/>
                  <a:ea typeface="等线 Light" panose="02010600030101010101" charset="-122"/>
                  <a:cs typeface="Calibri" panose="020F0502020204030204" charset="0"/>
                  <a:sym typeface="+mn-ea"/>
                </a:rPr>
                <a:t>Remove host reads</a:t>
              </a:r>
              <a:endParaRPr lang="en-US"/>
            </a:p>
          </p:txBody>
        </p:sp>
        <p:pic>
          <p:nvPicPr>
            <p:cNvPr id="35" name="图片 34"/>
            <p:cNvPicPr/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1013" y="3581"/>
              <a:ext cx="1388" cy="120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952" y="3581"/>
              <a:ext cx="3410" cy="93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28" y="1226"/>
              <a:ext cx="897" cy="143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7F7F7">
                    <a:alpha val="100000"/>
                  </a:srgbClr>
                </a:clrFrom>
                <a:clrTo>
                  <a:srgbClr val="F7F7F7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523" y="1140"/>
              <a:ext cx="1932" cy="147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29" y="5657"/>
              <a:ext cx="1806" cy="69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593" y="5634"/>
              <a:ext cx="2400" cy="756"/>
            </a:xfrm>
            <a:prstGeom prst="rect">
              <a:avLst/>
            </a:prstGeom>
          </p:spPr>
        </p:pic>
      </p:grpSp>
      <p:sp>
        <p:nvSpPr>
          <p:cNvPr id="8" name="矩形: 圆角 13"/>
          <p:cNvSpPr/>
          <p:nvPr/>
        </p:nvSpPr>
        <p:spPr>
          <a:xfrm>
            <a:off x="3542030" y="5081905"/>
            <a:ext cx="1938655" cy="59182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13"/>
          <p:cNvSpPr/>
          <p:nvPr/>
        </p:nvSpPr>
        <p:spPr>
          <a:xfrm>
            <a:off x="6644005" y="5081905"/>
            <a:ext cx="1580515" cy="591820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Binning 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: 圆角 13"/>
          <p:cNvSpPr/>
          <p:nvPr/>
        </p:nvSpPr>
        <p:spPr>
          <a:xfrm>
            <a:off x="9314180" y="4756785"/>
            <a:ext cx="2044700" cy="1200785"/>
          </a:xfrm>
          <a:prstGeom prst="roundRect">
            <a:avLst/>
          </a:prstGeom>
          <a:solidFill>
            <a:srgbClr val="8EA604"/>
          </a:solidFill>
          <a:ln w="38100">
            <a:solidFill>
              <a:srgbClr val="F5BB00"/>
            </a:solidFill>
            <a:prstDash val="solid"/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Taxonomy, </a:t>
            </a: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prediction &amp; functional annotation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67"/>
          <p:cNvCxnSpPr>
            <a:endCxn id="8" idx="0"/>
          </p:cNvCxnSpPr>
          <p:nvPr/>
        </p:nvCxnSpPr>
        <p:spPr>
          <a:xfrm flipH="1">
            <a:off x="4511703" y="4228873"/>
            <a:ext cx="3810" cy="852805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67"/>
          <p:cNvCxnSpPr/>
          <p:nvPr/>
        </p:nvCxnSpPr>
        <p:spPr>
          <a:xfrm>
            <a:off x="5713758" y="5354093"/>
            <a:ext cx="544830" cy="5080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接连接符 67"/>
          <p:cNvCxnSpPr/>
          <p:nvPr/>
        </p:nvCxnSpPr>
        <p:spPr>
          <a:xfrm>
            <a:off x="8546493" y="5359173"/>
            <a:ext cx="544830" cy="5080"/>
          </a:xfrm>
          <a:prstGeom prst="line">
            <a:avLst/>
          </a:prstGeom>
          <a:ln w="57150">
            <a:solidFill>
              <a:srgbClr val="F5BB0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264920" y="4348480"/>
            <a:ext cx="10474325" cy="2318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109470" y="4525645"/>
            <a:ext cx="1363980" cy="4419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703320" y="5946775"/>
            <a:ext cx="506095" cy="5022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515485" y="5946140"/>
            <a:ext cx="492760" cy="5029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608945" y="6182360"/>
            <a:ext cx="72390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4290" y="778991"/>
            <a:ext cx="1164546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ea typeface="等线" panose="02010600030101010101" charset="-122"/>
                <a:cs typeface="Calibri" panose="020F0502020204030204"/>
              </a:rPr>
              <a:t>CheckM</a:t>
            </a:r>
            <a:r>
              <a:rPr lang="en-US" altLang="zh-CN" sz="2800" dirty="0">
                <a:ea typeface="等线" panose="02010600030101010101" charset="-122"/>
                <a:cs typeface="Calibri" panose="020F0502020204030204"/>
              </a:rPr>
              <a:t> was updated to CheckM2</a:t>
            </a:r>
            <a:endParaRPr lang="zh-CN" altLang="en-US" dirty="0"/>
          </a:p>
        </p:txBody>
      </p:sp>
      <p:pic>
        <p:nvPicPr>
          <p:cNvPr id="3" name="图片 2" descr="图形用户界面, 文本, 应用程序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2437" y="4170272"/>
            <a:ext cx="7847161" cy="2528738"/>
          </a:xfrm>
          <a:prstGeom prst="rect">
            <a:avLst/>
          </a:prstGeom>
        </p:spPr>
      </p:pic>
      <p:pic>
        <p:nvPicPr>
          <p:cNvPr id="4" name="图片 3" descr="图形用户界面, 文本, 应用程序, 电子邮件&#10;&#10;已自动生成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8070" y="1388478"/>
            <a:ext cx="7042030" cy="2694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2260" y="116205"/>
            <a:ext cx="9379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5.1 - Assessing MAG Quality with CheckM</a:t>
            </a:r>
            <a:endParaRPr lang="en-US" altLang="zh-CN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9050" y="893291"/>
            <a:ext cx="11645463" cy="1383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等线" panose="02010600030101010101" charset="-122"/>
                <a:cs typeface="Calibri" panose="020F0502020204030204"/>
              </a:rPr>
              <a:t>So we'll run the new version CheckM2 to check the quality again.</a:t>
            </a: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8131" y="6498357"/>
            <a:ext cx="6259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chklovski</a:t>
            </a:r>
            <a:r>
              <a:rPr lang="en-US" dirty="0"/>
              <a:t>/CheckM2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7210" y="1746885"/>
            <a:ext cx="11329035" cy="2890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2260" y="116205"/>
            <a:ext cx="9379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5.1 - Assessing MAG Quality with CheckM</a:t>
            </a:r>
            <a:endParaRPr lang="en-US" altLang="zh-CN" sz="3200" b="1"/>
          </a:p>
        </p:txBody>
      </p:sp>
      <p:sp>
        <p:nvSpPr>
          <p:cNvPr id="9" name="文本框 8"/>
          <p:cNvSpPr txBox="1"/>
          <p:nvPr/>
        </p:nvSpPr>
        <p:spPr>
          <a:xfrm>
            <a:off x="10060940" y="1746885"/>
            <a:ext cx="135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~5mins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08885" y="4424680"/>
            <a:ext cx="7087235" cy="221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1192" y="2035834"/>
            <a:ext cx="1085203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In your report, you should report the whole table of this result.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In the MIMAG paper (see links below), they recommend "</a:t>
            </a:r>
            <a:r>
              <a:rPr 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more than 90% complete and have less than 5% contamination</a:t>
            </a:r>
            <a:r>
              <a:rPr lang="en-US" sz="2800" dirty="0">
                <a:ea typeface="等线" panose="02010600030101010101" charset="-122"/>
                <a:cs typeface="Arial" panose="020B0604020202020204"/>
              </a:rPr>
              <a:t>" as the high-quality MAGs. </a:t>
            </a:r>
            <a:r>
              <a:rPr 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Report which are the </a:t>
            </a:r>
            <a:r>
              <a:rPr lang="en-US" sz="2800" dirty="0">
                <a:solidFill>
                  <a:srgbClr val="FF0000"/>
                </a:solidFill>
                <a:ea typeface="+mn-lt"/>
                <a:cs typeface="+mn-lt"/>
              </a:rPr>
              <a:t>high-quality MAGs.</a:t>
            </a:r>
            <a:endParaRPr lang="en-US" altLang="zh-CN" sz="2800" dirty="0">
              <a:solidFill>
                <a:srgbClr val="FF0000"/>
              </a:solidFill>
              <a:ea typeface="等线" panose="02010600030101010101" charset="-122"/>
              <a:cs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1192" y="5960853"/>
            <a:ext cx="64381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1400" dirty="0"/>
              <a:t>https://</a:t>
            </a:r>
            <a:r>
              <a:rPr lang="en-US" altLang="zh-CN" sz="1400" dirty="0" err="1"/>
              <a:t>www.nature.com</a:t>
            </a:r>
            <a:r>
              <a:rPr lang="en-US" altLang="zh-CN" sz="1400" dirty="0"/>
              <a:t>/articles/nbt.3893</a:t>
            </a:r>
            <a:endParaRPr lang="en-US" altLang="zh-C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7822" y="4282603"/>
            <a:ext cx="5105400" cy="24049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0690" y="588010"/>
            <a:ext cx="11311255" cy="132524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52830" y="1139825"/>
            <a:ext cx="535940" cy="77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75130" y="1139825"/>
            <a:ext cx="555625" cy="774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52830" y="766445"/>
            <a:ext cx="1081405" cy="189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39340" y="766445"/>
            <a:ext cx="1167130" cy="189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2260" y="-635"/>
            <a:ext cx="93795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5.1 - Assessing MAG Quality with CheckM</a:t>
            </a:r>
            <a:endParaRPr lang="en-US" altLang="zh-CN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等线 Light" panose="02010600030101010101" charset="-122"/>
                <a:cs typeface="Calibri Light" panose="020F0302020204030204"/>
              </a:rPr>
              <a:t>Part</a:t>
            </a:r>
            <a:r>
              <a:rPr lang="zh-CN" altLang="en-US">
                <a:ea typeface="等线 Light" panose="02010600030101010101" charset="-122"/>
                <a:cs typeface="Calibri Light" panose="020F0302020204030204"/>
              </a:rPr>
              <a:t> VI</a:t>
            </a:r>
            <a:br>
              <a:rPr lang="en-US" altLang="zh-CN"/>
            </a:br>
            <a:r>
              <a:rPr lang="zh-CN" altLang="en-US">
                <a:ea typeface="等线 Light" panose="02010600030101010101" charset="-122"/>
                <a:cs typeface="Calibri Light" panose="020F0302020204030204"/>
              </a:rPr>
              <a:t>Taxonomy annotation</a:t>
            </a:r>
            <a:br>
              <a:rPr lang="en-US" altLang="zh-CN">
                <a:ea typeface="等线 Light" panose="02010600030101010101" charset="-122"/>
                <a:cs typeface="Calibri Light" panose="020F0302020204030204"/>
              </a:rPr>
            </a:br>
            <a:r>
              <a:rPr lang="en-US" altLang="zh-CN">
                <a:ea typeface="等线 Light" panose="02010600030101010101" charset="-122"/>
                <a:cs typeface="Calibri Light" panose="020F0302020204030204"/>
              </a:rPr>
              <a:t>(~ 1-2hrs)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1192" y="1015353"/>
            <a:ext cx="1142143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Answer the question: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what taxonomic groups do my MAGs belong to?</a:t>
            </a:r>
            <a:endParaRPr lang="zh-CN" altLang="en-US" dirty="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We'll use the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bins( MAGs)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to do the taxonomy annotation by "</a:t>
            </a:r>
            <a:r>
              <a:rPr lang="en-US" altLang="zh-CN" sz="2800" dirty="0" err="1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GTDBtk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".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GTDB(Genome</a:t>
            </a:r>
            <a:r>
              <a:rPr lang="zh-CN" alt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Taxonomy</a:t>
            </a:r>
            <a:r>
              <a:rPr lang="zh-CN" alt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Database)</a:t>
            </a:r>
            <a:r>
              <a:rPr lang="zh-CN" alt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is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a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very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famous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database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for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taxonomy,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and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the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tool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 err="1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GTDBtk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is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to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do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the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tax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annotation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based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on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that.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0462" y="4123896"/>
            <a:ext cx="5678422" cy="1912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4" y="4063045"/>
            <a:ext cx="5045579" cy="203382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2115" y="209550"/>
            <a:ext cx="11026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6.1 - Taxonomic Annotation of MAGs Using GTDB and GTDB-Tk</a:t>
            </a:r>
            <a:endParaRPr lang="en-US" altLang="zh-CN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8785" y="357351"/>
            <a:ext cx="1164546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0557" y="583553"/>
            <a:ext cx="1142143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Here we use all the MAGs (70% comp, 10 </a:t>
            </a:r>
            <a:r>
              <a:rPr lang="en-US" altLang="zh-CN" sz="2800" dirty="0" err="1">
                <a:ea typeface="等线" panose="02010600030101010101" charset="-122"/>
                <a:cs typeface="Arial" panose="020B0604020202020204"/>
              </a:rPr>
              <a:t>cont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),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but in real project, people often only do it for high quality MAGs.</a:t>
            </a:r>
            <a:endParaRPr lang="en-US" altLang="zh-CN" sz="2800" dirty="0">
              <a:solidFill>
                <a:srgbClr val="FF0000"/>
              </a:solidFill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</p:txBody>
      </p:sp>
      <p:pic>
        <p:nvPicPr>
          <p:cNvPr id="2" name="图片 1" descr="文本&#10;&#10;已自动生成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8437" y="2399975"/>
            <a:ext cx="9193855" cy="2432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2115" y="209550"/>
            <a:ext cx="11026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6.1 - Taxonomic Annotation of MAGs Using GTDB and GTDB-Tk</a:t>
            </a:r>
            <a:endParaRPr lang="en-US" altLang="zh-CN" sz="3200" b="1"/>
          </a:p>
        </p:txBody>
      </p:sp>
      <p:sp>
        <p:nvSpPr>
          <p:cNvPr id="15" name="矩形 14"/>
          <p:cNvSpPr/>
          <p:nvPr/>
        </p:nvSpPr>
        <p:spPr>
          <a:xfrm>
            <a:off x="4261485" y="4377055"/>
            <a:ext cx="4539615" cy="280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2317" y="5382714"/>
            <a:ext cx="1051392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Create a table to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report this result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For each bin,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check the details of taxonomy and report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115" y="209550"/>
            <a:ext cx="11026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6.1 - Taxonomic Annotation of MAGs Using GTDB and GTDB-Tk</a:t>
            </a:r>
            <a:endParaRPr lang="en-US" altLang="zh-CN" sz="3200" b="1"/>
          </a:p>
        </p:txBody>
      </p:sp>
      <p:pic>
        <p:nvPicPr>
          <p:cNvPr id="9" name="内容占位符 8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4010" y="2078990"/>
            <a:ext cx="11641455" cy="3052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4010" y="1078230"/>
            <a:ext cx="8173085" cy="7150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等线 Light" panose="02010600030101010101" charset="-122"/>
                <a:cs typeface="Calibri Light" panose="020F0302020204030204"/>
              </a:rPr>
              <a:t>Part</a:t>
            </a:r>
            <a:r>
              <a:rPr lang="zh-CN" altLang="en-US">
                <a:ea typeface="等线 Light" panose="02010600030101010101" charset="-122"/>
                <a:cs typeface="Calibri Light" panose="020F0302020204030204"/>
              </a:rPr>
              <a:t> VII</a:t>
            </a:r>
            <a:br>
              <a:rPr lang="en-US" altLang="zh-CN"/>
            </a:br>
            <a:r>
              <a:rPr lang="zh-CN" altLang="en-US">
                <a:ea typeface="等线 Light" panose="02010600030101010101" charset="-122"/>
                <a:cs typeface="Calibri Light" panose="020F0302020204030204"/>
              </a:rPr>
              <a:t>Gene prediction and functional annotation</a:t>
            </a:r>
            <a:br>
              <a:rPr lang="zh-CN" altLang="en-US">
                <a:ea typeface="等线 Light" panose="02010600030101010101" charset="-122"/>
                <a:cs typeface="Calibri Light" panose="020F0302020204030204"/>
              </a:rPr>
            </a:br>
            <a:r>
              <a:rPr lang="en-US" altLang="zh-CN">
                <a:ea typeface="等线 Light" panose="02010600030101010101" charset="-122"/>
                <a:cs typeface="Calibri Light" panose="020F0302020204030204"/>
              </a:rPr>
              <a:t>(~ 8hrs)</a:t>
            </a:r>
            <a:endParaRPr lang="en-US" altLang="zh-CN">
              <a:ea typeface="等线 Light" panose="02010600030101010101" charset="-122"/>
              <a:cs typeface="Calibri Light" panose="020F03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8785" y="357351"/>
            <a:ext cx="1164546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4647" y="880685"/>
            <a:ext cx="11421436" cy="39693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Arial" panose="020B0604020202020204"/>
                <a:ea typeface="等线" panose="02010600030101010101" charset="-122"/>
                <a:cs typeface="Arial" panose="020B0604020202020204"/>
              </a:rPr>
              <a:t>Answer the question: </a:t>
            </a:r>
            <a:r>
              <a:rPr lang="en-US" sz="2800" dirty="0">
                <a:solidFill>
                  <a:srgbClr val="FF0000"/>
                </a:solidFill>
                <a:latin typeface="Arial" panose="020B0604020202020204"/>
                <a:ea typeface="等线" panose="02010600030101010101" charset="-122"/>
                <a:cs typeface="Arial" panose="020B0604020202020204"/>
              </a:rPr>
              <a:t>what functional genes do my MAGs encode</a:t>
            </a:r>
            <a:r>
              <a:rPr lang="en-US" sz="2800" dirty="0">
                <a:latin typeface="Arial" panose="020B0604020202020204"/>
                <a:ea typeface="等线" panose="02010600030101010101" charset="-122"/>
                <a:cs typeface="Arial" panose="020B0604020202020204"/>
              </a:rPr>
              <a:t>?</a:t>
            </a:r>
            <a:endParaRPr lang="en-US" sz="2800" dirty="0">
              <a:latin typeface="Arial" panose="020B0604020202020204"/>
              <a:ea typeface="等线" panose="02010600030101010101" charset="-122"/>
              <a:cs typeface="Arial" panose="020B0604020202020204"/>
            </a:endParaRPr>
          </a:p>
          <a:p>
            <a:endParaRPr lang="zh-CN" altLang="en-US" sz="2800" dirty="0">
              <a:latin typeface="Arial" panose="020B0604020202020204"/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First we need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predict proteins</a:t>
            </a:r>
            <a:r>
              <a:rPr lang="zh-CN" alt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by</a:t>
            </a:r>
            <a:r>
              <a:rPr lang="zh-CN" alt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genes from MAGs</a:t>
            </a:r>
            <a:endParaRPr lang="en-US" altLang="zh-CN" sz="2800" dirty="0">
              <a:solidFill>
                <a:srgbClr val="FF0000"/>
              </a:solidFill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solidFill>
                <a:srgbClr val="FF0000"/>
              </a:solidFill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Called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gene</a:t>
            </a:r>
            <a:r>
              <a:rPr lang="zh-CN" alt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prediction</a:t>
            </a:r>
            <a:endParaRPr lang="en-US" altLang="zh-CN" sz="2800" dirty="0">
              <a:solidFill>
                <a:srgbClr val="FF0000"/>
              </a:solidFill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Then</a:t>
            </a:r>
            <a:r>
              <a:rPr lang="zh-CN" alt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annotate the function of each protein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Called</a:t>
            </a:r>
            <a:r>
              <a:rPr lang="zh-CN" altLang="en-US" sz="2800" dirty="0"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gene</a:t>
            </a:r>
            <a:r>
              <a:rPr lang="zh-CN" altLang="en-US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annotation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8785" y="357351"/>
            <a:ext cx="1164546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282" y="165675"/>
            <a:ext cx="1142143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We'll use "DRAM", which does both. 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DRAM integrates different tools for both steps including 7 different databases (including </a:t>
            </a:r>
            <a:r>
              <a:rPr lang="en-US" altLang="zh-CN" sz="2800" dirty="0" err="1">
                <a:ea typeface="等线" panose="02010600030101010101" charset="-122"/>
                <a:cs typeface="Arial" panose="020B0604020202020204"/>
              </a:rPr>
              <a:t>dbCAN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) for functional annotation (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focus on metabolic enzymes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).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</p:txBody>
      </p:sp>
      <p:pic>
        <p:nvPicPr>
          <p:cNvPr id="3" name="图片 2" descr="日程表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785" y="2173233"/>
            <a:ext cx="4672820" cy="31665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7035" y="6131317"/>
            <a:ext cx="58163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dirty="0">
                <a:hlinkClick r:id="rId2"/>
              </a:rPr>
              <a:t>https://www.ncbi.nlm.nih.gov/pmc/articles/PMC7498326/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https://github.com/WrightonLabCSU/DRAM/wiki</a:t>
            </a:r>
            <a:endParaRPr lang="en-US" altLang="zh-CN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71740" y="1550670"/>
            <a:ext cx="3348355" cy="5115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25000" cy="2387600"/>
          </a:xfrm>
        </p:spPr>
        <p:txBody>
          <a:bodyPr/>
          <a:lstStyle/>
          <a:p>
            <a:r>
              <a:rPr lang="en-US" altLang="zh-CN">
                <a:ea typeface="等线 Light" panose="02010600030101010101" charset="-122"/>
              </a:rPr>
              <a:t>Part</a:t>
            </a:r>
            <a:r>
              <a:rPr lang="zh-CN" altLang="en-US">
                <a:ea typeface="等线 Light" panose="02010600030101010101" charset="-122"/>
              </a:rPr>
              <a:t> III</a:t>
            </a:r>
            <a:br>
              <a:rPr lang="en-US" altLang="zh-CN"/>
            </a:br>
            <a:r>
              <a:rPr lang="en-US" altLang="zh-CN">
                <a:ea typeface="等线 Light" panose="02010600030101010101" charset="-122"/>
              </a:rPr>
              <a:t>Assembly</a:t>
            </a:r>
            <a:r>
              <a:rPr lang="en-US" altLang="zh-CN">
                <a:ea typeface="等线 Light" panose="02010600030101010101" charset="-122"/>
                <a:cs typeface="+mj-lt"/>
              </a:rPr>
              <a:t> </a:t>
            </a:r>
            <a:r>
              <a:rPr lang="en-US" altLang="zh-CN">
                <a:ea typeface="+mj-lt"/>
                <a:cs typeface="+mj-lt"/>
              </a:rPr>
              <a:t> (~ 8hrs)</a:t>
            </a:r>
            <a:endParaRPr lang="en-US">
              <a:ea typeface="等线 Light" panose="0201060003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8785" y="357351"/>
            <a:ext cx="1164546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9610" y="357505"/>
            <a:ext cx="10526395" cy="5523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8785" y="357351"/>
            <a:ext cx="1164546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1192" y="353683"/>
            <a:ext cx="1142143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You would get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two heatmaps 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for metabolism.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Report and explain the results(html file)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combined with your taxonomy annotation for each MAG.</a:t>
            </a:r>
            <a:endParaRPr lang="en-US" altLang="zh-CN" sz="2800" dirty="0">
              <a:solidFill>
                <a:srgbClr val="FF0000"/>
              </a:solidFill>
              <a:ea typeface="等线" panose="02010600030101010101" charset="-122"/>
              <a:cs typeface="Arial" panose="020B0604020202020204"/>
            </a:endParaRPr>
          </a:p>
        </p:txBody>
      </p:sp>
      <p:pic>
        <p:nvPicPr>
          <p:cNvPr id="2" name="图片 1" descr="图片包含 图表&#10;&#10;已自动生成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686" y="1860345"/>
            <a:ext cx="4808433" cy="4600665"/>
          </a:xfrm>
          <a:prstGeom prst="rect">
            <a:avLst/>
          </a:prstGeom>
        </p:spPr>
      </p:pic>
      <p:pic>
        <p:nvPicPr>
          <p:cNvPr id="3" name="图片 2" descr="图示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19" y="1799923"/>
            <a:ext cx="4238713" cy="4661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8785" y="357351"/>
            <a:ext cx="1164546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73191" y="202642"/>
            <a:ext cx="32372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4800" b="1">
                <a:latin typeface="Arial" panose="020B0604020202020204"/>
                <a:ea typeface="等线" panose="02010600030101010101" charset="-122"/>
              </a:rPr>
              <a:t>Summary</a:t>
            </a:r>
            <a:endParaRPr lang="zh-CN"/>
          </a:p>
        </p:txBody>
      </p:sp>
      <p:sp>
        <p:nvSpPr>
          <p:cNvPr id="5" name="文本框 4"/>
          <p:cNvSpPr txBox="1"/>
          <p:nvPr/>
        </p:nvSpPr>
        <p:spPr>
          <a:xfrm>
            <a:off x="444687" y="1249660"/>
            <a:ext cx="1142143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We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reconstructed MAGs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 based on raw reads.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For each part you need a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result figure and table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 (if has).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Report the </a:t>
            </a:r>
            <a:r>
              <a:rPr lang="en-US" altLang="zh-CN" sz="2800" dirty="0">
                <a:solidFill>
                  <a:srgbClr val="FF0000"/>
                </a:solidFill>
                <a:ea typeface="等线" panose="02010600030101010101" charset="-122"/>
                <a:cs typeface="Arial" panose="020B0604020202020204"/>
              </a:rPr>
              <a:t>questions and discussion</a:t>
            </a:r>
            <a:r>
              <a:rPr lang="en-US" altLang="zh-CN" sz="2800" dirty="0">
                <a:ea typeface="等线" panose="02010600030101010101" charset="-122"/>
                <a:cs typeface="Arial" panose="020B0604020202020204"/>
              </a:rPr>
              <a:t> we mentioned in the slides.</a:t>
            </a: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altLang="zh-CN" sz="2800" dirty="0">
              <a:ea typeface="等线" panose="02010600030101010101" charset="-122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Any questions?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6235" y="607695"/>
            <a:ext cx="11312525" cy="15379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We will use 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cleaned and de-contaminated </a:t>
            </a:r>
            <a:r>
              <a:rPr kumimoji="1" lang="en-US" altLang="zh-CN" sz="2400" dirty="0">
                <a:ea typeface="等线" panose="02010600030101010101" charset="-122"/>
              </a:rPr>
              <a:t>microbiome 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reads</a:t>
            </a:r>
            <a:r>
              <a:rPr kumimoji="1" lang="en-US" altLang="zh-CN" sz="2400" dirty="0">
                <a:ea typeface="等线" panose="02010600030101010101" charset="-122"/>
              </a:rPr>
              <a:t> to re-construct 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the complete genomes</a:t>
            </a:r>
            <a:r>
              <a:rPr kumimoji="1" lang="en-US" altLang="zh-CN" sz="2400" dirty="0">
                <a:ea typeface="等线" panose="02010600030101010101" charset="-122"/>
              </a:rPr>
              <a:t>.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FF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ourier New" panose="02070309020205020404"/>
            </a:endParaRPr>
          </a:p>
        </p:txBody>
      </p:sp>
      <p:pic>
        <p:nvPicPr>
          <p:cNvPr id="2" name="图片 1" descr="图示, 日程表&#10;&#10;已自动生成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0030" y="1551305"/>
            <a:ext cx="6631940" cy="3754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12230" y="1158875"/>
            <a:ext cx="5447030" cy="4895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FF0000"/>
                </a:solidFill>
              </a:rPr>
              <a:t>Genome</a:t>
            </a:r>
            <a:r>
              <a:rPr lang="en-US" altLang="zh-CN" sz="2000" b="1"/>
              <a:t> (Top Panel):</a:t>
            </a:r>
            <a:endParaRPr lang="en-US" altLang="zh-CN" sz="2000" b="1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000"/>
              <a:t>Represents the original genome as a continuous sequence (colored in blocks, each block representing a different part of the genome).</a:t>
            </a:r>
            <a:endParaRPr lang="en-US" altLang="zh-CN" sz="2000"/>
          </a:p>
          <a:p>
            <a:endParaRPr lang="en-US" altLang="zh-CN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Sequencing (Middle Panel):</a:t>
            </a:r>
            <a:endParaRPr lang="en-US" altLang="zh-CN" sz="20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The genome is fragmented into smaller pieces during the sequencing process, producing</a:t>
            </a:r>
            <a:r>
              <a:rPr lang="en-US" altLang="zh-CN" sz="2000" b="1">
                <a:solidFill>
                  <a:srgbClr val="FF0000"/>
                </a:solidFill>
              </a:rPr>
              <a:t> reads.</a:t>
            </a:r>
            <a:endParaRPr lang="en-US" altLang="zh-CN" sz="2000" b="1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These reads are short sequences of DNA (or RNA) generated by high-throughput sequencing technologies.</a:t>
            </a:r>
            <a:endParaRPr lang="en-US" altLang="zh-CN" sz="2000"/>
          </a:p>
          <a:p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Note that these </a:t>
            </a:r>
            <a:r>
              <a:rPr lang="en-US" altLang="zh-CN" sz="2000" b="1"/>
              <a:t>reads overlap to some extent</a:t>
            </a:r>
            <a:r>
              <a:rPr lang="en-US" altLang="zh-CN" sz="2000"/>
              <a:t>, which is essential for the next step.</a:t>
            </a:r>
            <a:endParaRPr lang="en-US" altLang="zh-CN" sz="2000"/>
          </a:p>
          <a:p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356235" y="5634990"/>
            <a:ext cx="64115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https://www.youtube.com/watch?app=desktop&amp;v=V2xIGdEkA5U&amp;t=985s</a:t>
            </a: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356235" y="85725"/>
            <a:ext cx="11644630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3.1 - Genome Reconstruction Workflow: From Sequencing Reads to Assembly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0805" y="778991"/>
            <a:ext cx="11645463" cy="15379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We will use 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cleaned and de-contaminated </a:t>
            </a:r>
            <a:r>
              <a:rPr kumimoji="1" lang="en-US" altLang="zh-CN" sz="2400" dirty="0">
                <a:ea typeface="等线" panose="02010600030101010101" charset="-122"/>
              </a:rPr>
              <a:t>microbiome 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reads</a:t>
            </a:r>
            <a:r>
              <a:rPr kumimoji="1" lang="en-US" altLang="zh-CN" sz="2400" dirty="0">
                <a:ea typeface="等线" panose="02010600030101010101" charset="-122"/>
              </a:rPr>
              <a:t> to re-construct 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the complete genomes</a:t>
            </a:r>
            <a:r>
              <a:rPr kumimoji="1" lang="en-US" altLang="zh-CN" sz="2400" dirty="0">
                <a:ea typeface="等线" panose="02010600030101010101" charset="-122"/>
              </a:rPr>
              <a:t>.</a:t>
            </a:r>
            <a:endParaRPr lang="en-US" altLang="zh-CN" sz="2400" b="0" i="0" dirty="0">
              <a:solidFill>
                <a:srgbClr val="000000"/>
              </a:solidFill>
              <a:effectLst/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FF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ourier New" panose="02070309020205020404"/>
            </a:endParaRPr>
          </a:p>
        </p:txBody>
      </p:sp>
      <p:pic>
        <p:nvPicPr>
          <p:cNvPr id="2" name="图片 1" descr="图示, 日程表&#10;&#10;已自动生成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6380" y="1738630"/>
            <a:ext cx="6631940" cy="3754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83350" y="1445895"/>
            <a:ext cx="5388610" cy="4895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Assembly (Bottom Panel):</a:t>
            </a:r>
            <a:endParaRPr lang="en-US" altLang="zh-CN" sz="2000" b="1"/>
          </a:p>
          <a:p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Reads are computationally aligned and stitched together based on their overlapping regions to reconstruct the original genome.</a:t>
            </a: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The assembly process involves algorithms (e.g., De Bruijn graphs) to find the most accurate way to reassemble the genome.</a:t>
            </a: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/>
              <a:t>The goal is to produce a contiguous sequence that closely resembles the original genome. The final output is called </a:t>
            </a:r>
            <a:r>
              <a:rPr lang="en-US" altLang="zh-CN" sz="2000" b="1"/>
              <a:t>contigs </a:t>
            </a:r>
            <a:r>
              <a:rPr lang="en-US" altLang="zh-CN" sz="2000"/>
              <a:t>or </a:t>
            </a:r>
            <a:r>
              <a:rPr lang="en-US" altLang="zh-CN" sz="2000" b="1"/>
              <a:t>scaffolds</a:t>
            </a:r>
            <a:r>
              <a:rPr lang="en-US" altLang="zh-CN" sz="2000"/>
              <a:t>.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356235" y="5634990"/>
            <a:ext cx="64115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https://www.youtube.com/watch?app=desktop&amp;v=V2xIGdEkA5U&amp;t=985s</a:t>
            </a: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356235" y="85725"/>
            <a:ext cx="11644630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3.1 - Genome Reconstruction Workflow: From Sequencing Reads to Assembly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168" y="1316309"/>
            <a:ext cx="11645463" cy="35693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We will try 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two different programs</a:t>
            </a:r>
            <a:r>
              <a:rPr kumimoji="1" lang="en-US" altLang="zh-CN" sz="2400" dirty="0">
                <a:ea typeface="等线" panose="02010600030101010101" charset="-122"/>
              </a:rPr>
              <a:t> to make contigs separately</a:t>
            </a:r>
            <a:endParaRPr lang="en-US" altLang="zh-CN" sz="2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"Megahit": 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  <a:hlinkClick r:id="rId1"/>
              </a:rPr>
              <a:t>https://github.com/voutcn/megahit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endParaRPr lang="en-US" altLang="zh-CN" sz="2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"</a:t>
            </a:r>
            <a:r>
              <a:rPr lang="en-US" altLang="zh-CN" sz="2400" dirty="0" err="1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MetaSPAdes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": 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  <a:hlinkClick r:id="rId2"/>
              </a:rPr>
              <a:t>https://github.com/ablab/spades</a:t>
            </a:r>
            <a:endParaRPr lang="en-US" altLang="zh-CN" sz="2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They are developed by similar algorithms </a:t>
            </a:r>
            <a:r>
              <a:rPr lang="en-US" sz="2400" dirty="0">
                <a:latin typeface="Calibri" panose="020F0502020204030204"/>
                <a:ea typeface="Calibri" panose="020F0502020204030204"/>
                <a:cs typeface="Calibri" panose="020F0502020204030204"/>
              </a:rPr>
              <a:t>using</a:t>
            </a:r>
            <a:r>
              <a:rPr lang="en-US" sz="2400" dirty="0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de </a:t>
            </a:r>
            <a:r>
              <a:rPr lang="en-US" sz="2400" dirty="0" err="1">
                <a:solidFill>
                  <a:srgbClr val="FF0000"/>
                </a:solidFill>
                <a:ea typeface="+mn-lt"/>
                <a:cs typeface="+mn-lt"/>
              </a:rPr>
              <a:t>bruijn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 graph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endParaRPr lang="en-US" sz="24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ourier New" panose="02070309020205020404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ourier New" panose="02070309020205020404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ourier New" panose="02070309020205020404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9" y="4374929"/>
            <a:ext cx="6751557" cy="1453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69641" y="3800570"/>
            <a:ext cx="5071217" cy="21364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4010" y="142875"/>
            <a:ext cx="119405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3.2 - Comparing Megahit and MetaSPAdes: Assembly Tools Using De Bruijn Graphs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94360" y="1019175"/>
            <a:ext cx="7287895" cy="2473325"/>
            <a:chOff x="935" y="775"/>
            <a:chExt cx="12216" cy="4348"/>
          </a:xfrm>
        </p:grpSpPr>
        <p:pic>
          <p:nvPicPr>
            <p:cNvPr id="2" name="图片 1" descr="文本&#10;&#10;已自动生成说明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35" y="775"/>
              <a:ext cx="12217" cy="434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937" y="4403"/>
              <a:ext cx="12215" cy="7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4200" y="3763645"/>
            <a:ext cx="7299325" cy="2762250"/>
            <a:chOff x="920" y="5400"/>
            <a:chExt cx="12742" cy="4726"/>
          </a:xfrm>
        </p:grpSpPr>
        <p:pic>
          <p:nvPicPr>
            <p:cNvPr id="3" name="图片 2" descr="文本&#10;&#10;已自动生成说明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20" y="5400"/>
              <a:ext cx="12726" cy="472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936" y="9562"/>
              <a:ext cx="12727" cy="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34010" y="0"/>
            <a:ext cx="119405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3.2 - Comparing Megahit and MetaSPAdes: Assembly Tools Using De Bruijn Graphs</a:t>
            </a:r>
            <a:endParaRPr lang="en-US" altLang="zh-CN" sz="2800" b="1"/>
          </a:p>
        </p:txBody>
      </p:sp>
      <p:sp>
        <p:nvSpPr>
          <p:cNvPr id="8" name="文本框 7"/>
          <p:cNvSpPr txBox="1"/>
          <p:nvPr/>
        </p:nvSpPr>
        <p:spPr>
          <a:xfrm>
            <a:off x="5854065" y="1019175"/>
            <a:ext cx="135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~50 mins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4575" y="3763645"/>
            <a:ext cx="135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~8 h</a:t>
            </a:r>
            <a:endParaRPr lang="en-US" altLang="zh-CN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2760" y="1200150"/>
            <a:ext cx="11205845" cy="48298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ea typeface="等线" panose="02010600030101010101" charset="-122"/>
              </a:rPr>
              <a:t>From the MEGAHIT, you will get the final result: </a:t>
            </a:r>
            <a:r>
              <a:rPr kumimoji="1" lang="en-US" sz="2800" dirty="0" err="1">
                <a:solidFill>
                  <a:srgbClr val="FF0000"/>
                </a:solidFill>
                <a:ea typeface="+mn-lt"/>
                <a:cs typeface="+mn-lt"/>
              </a:rPr>
              <a:t>final.contigs.fa</a:t>
            </a: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From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MetaSPAde</a:t>
            </a:r>
            <a:r>
              <a:rPr lang="en-US" sz="28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 you will get the final result: </a:t>
            </a:r>
            <a:r>
              <a:rPr lang="en-US" sz="2800" dirty="0" err="1">
                <a:solidFill>
                  <a:srgbClr val="FF0000"/>
                </a:solidFill>
                <a:ea typeface="+mn-lt"/>
                <a:cs typeface="+mn-lt"/>
              </a:rPr>
              <a:t>contigs.fasta</a:t>
            </a:r>
            <a:r>
              <a:rPr lang="en-US" sz="2800" dirty="0">
                <a:solidFill>
                  <a:srgbClr val="FF0000"/>
                </a:solidFill>
                <a:ea typeface="+mn-lt"/>
                <a:cs typeface="+mn-lt"/>
              </a:rPr>
              <a:t>.</a:t>
            </a: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Those are the </a:t>
            </a:r>
            <a:r>
              <a:rPr lang="en-US" sz="2800" dirty="0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final results </a:t>
            </a:r>
            <a:r>
              <a:rPr lang="en-US" sz="28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we'll use in the next step.</a:t>
            </a: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 your report, mention the contig count and length (</a:t>
            </a:r>
            <a:r>
              <a:rPr lang="en-US" sz="2800" dirty="0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could find in the err/out files</a:t>
            </a:r>
            <a:r>
              <a:rPr lang="en-US" sz="28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).</a:t>
            </a: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For this project, we recommend to use megahit result for the all the following analyses</a:t>
            </a:r>
            <a:endParaRPr lang="en-US" altLang="zh-CN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ourier New" panose="02070309020205020404"/>
            </a:endParaRPr>
          </a:p>
          <a:p>
            <a:endParaRPr lang="en-US" altLang="zh-CN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ourier New" panose="020703090202050204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4010" y="179705"/>
            <a:ext cx="119405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3.2 - Comparing Megahit and MetaSPAdes: Assembly Tools Using De Bruijn Graphs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等线 Light" panose="02010600030101010101" charset="-122"/>
              </a:rPr>
              <a:t>Part</a:t>
            </a:r>
            <a:r>
              <a:rPr lang="zh-CN" altLang="en-US">
                <a:ea typeface="等线 Light" panose="02010600030101010101" charset="-122"/>
              </a:rPr>
              <a:t> </a:t>
            </a:r>
            <a:r>
              <a:rPr lang="en-US" altLang="zh-CN">
                <a:ea typeface="等线 Light" panose="02010600030101010101" charset="-122"/>
              </a:rPr>
              <a:t>IV</a:t>
            </a:r>
            <a:br>
              <a:rPr lang="en-US" altLang="zh-CN"/>
            </a:br>
            <a:r>
              <a:rPr lang="en-US" altLang="zh-CN">
                <a:ea typeface="等线 Light" panose="02010600030101010101" charset="-122"/>
              </a:rPr>
              <a:t>Binning and bin refinement</a:t>
            </a:r>
            <a:br>
              <a:rPr lang="en-US" altLang="zh-CN">
                <a:ea typeface="等线 Light" panose="02010600030101010101" charset="-122"/>
              </a:rPr>
            </a:br>
            <a:r>
              <a:rPr lang="en-US" altLang="zh-CN">
                <a:ea typeface="等线 Light" panose="02010600030101010101" charset="-122"/>
                <a:cs typeface="Calibri Light" panose="020F0302020204030204"/>
              </a:rPr>
              <a:t>(~ 2.5hrs)</a:t>
            </a:r>
            <a:endParaRPr lang="en-US">
              <a:ea typeface="等线 Light" panose="0201060003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icid" val="{713de670-6964-4c38-9802-c5f91fa27cb8}"/>
</p:tagLst>
</file>

<file path=ppt/tags/tag10.xml><?xml version="1.0" encoding="utf-8"?>
<p:tagLst xmlns:p="http://schemas.openxmlformats.org/presentationml/2006/main">
  <p:tag name="picid" val="{2bcad81c-8ee2-4c24-97a9-367a42efc4aa}"/>
</p:tagLst>
</file>

<file path=ppt/tags/tag11.xml><?xml version="1.0" encoding="utf-8"?>
<p:tagLst xmlns:p="http://schemas.openxmlformats.org/presentationml/2006/main">
  <p:tag name="picid" val="{7facb692-8c27-4a98-9dcd-18f632aef0f6}"/>
</p:tagLst>
</file>

<file path=ppt/tags/tag12.xml><?xml version="1.0" encoding="utf-8"?>
<p:tagLst xmlns:p="http://schemas.openxmlformats.org/presentationml/2006/main">
  <p:tag name="picid" val="{8b97e9f5-04fb-4e58-8339-6a4031c3c997}"/>
</p:tagLst>
</file>

<file path=ppt/tags/tag13.xml><?xml version="1.0" encoding="utf-8"?>
<p:tagLst xmlns:p="http://schemas.openxmlformats.org/presentationml/2006/main">
  <p:tag name="picid" val="{c0271fb3-04cd-4566-b0de-92094a876e18}"/>
</p:tagLst>
</file>

<file path=ppt/tags/tag14.xml><?xml version="1.0" encoding="utf-8"?>
<p:tagLst xmlns:p="http://schemas.openxmlformats.org/presentationml/2006/main">
  <p:tag name="picid" val="{31897d75-acd2-47b3-b2b6-2a6d23656daa}"/>
</p:tagLst>
</file>

<file path=ppt/tags/tag15.xml><?xml version="1.0" encoding="utf-8"?>
<p:tagLst xmlns:p="http://schemas.openxmlformats.org/presentationml/2006/main">
  <p:tag name="picid" val="{470df302-f79b-4575-9ec7-938b7b8e5f13}"/>
</p:tagLst>
</file>

<file path=ppt/tags/tag16.xml><?xml version="1.0" encoding="utf-8"?>
<p:tagLst xmlns:p="http://schemas.openxmlformats.org/presentationml/2006/main">
  <p:tag name="picid" val="{470df302-f79b-4575-9ec7-938b7b8e5f13}"/>
</p:tagLst>
</file>

<file path=ppt/tags/tag17.xml><?xml version="1.0" encoding="utf-8"?>
<p:tagLst xmlns:p="http://schemas.openxmlformats.org/presentationml/2006/main">
  <p:tag name="picid" val="{602e0860-1ce7-4a7b-96a4-ebc1415200a7}"/>
</p:tagLst>
</file>

<file path=ppt/tags/tag18.xml><?xml version="1.0" encoding="utf-8"?>
<p:tagLst xmlns:p="http://schemas.openxmlformats.org/presentationml/2006/main">
  <p:tag name="picid" val="{69d33bcd-5cf7-44e4-86d6-d4bcb5fac555}"/>
</p:tagLst>
</file>

<file path=ppt/tags/tag19.xml><?xml version="1.0" encoding="utf-8"?>
<p:tagLst xmlns:p="http://schemas.openxmlformats.org/presentationml/2006/main">
  <p:tag name="picid" val="{4fc224a8-a934-45a3-9d49-db10725bdb79}"/>
</p:tagLst>
</file>

<file path=ppt/tags/tag2.xml><?xml version="1.0" encoding="utf-8"?>
<p:tagLst xmlns:p="http://schemas.openxmlformats.org/presentationml/2006/main">
  <p:tag name="picid" val="{84297ea1-89f9-4a38-ac56-ed2d30d5cc57}"/>
</p:tagLst>
</file>

<file path=ppt/tags/tag20.xml><?xml version="1.0" encoding="utf-8"?>
<p:tagLst xmlns:p="http://schemas.openxmlformats.org/presentationml/2006/main">
  <p:tag name="picid" val="{65492f02-0c0e-40e9-bab8-4fea1fb81d5e}"/>
</p:tagLst>
</file>

<file path=ppt/tags/tag21.xml><?xml version="1.0" encoding="utf-8"?>
<p:tagLst xmlns:p="http://schemas.openxmlformats.org/presentationml/2006/main">
  <p:tag name="picid" val="{097aa5d9-9706-4fae-acb1-99b829c21c48}"/>
</p:tagLst>
</file>

<file path=ppt/tags/tag22.xml><?xml version="1.0" encoding="utf-8"?>
<p:tagLst xmlns:p="http://schemas.openxmlformats.org/presentationml/2006/main">
  <p:tag name="picid" val="{adb85861-0b58-4bc5-bf1f-176c6514e9b8}"/>
</p:tagLst>
</file>

<file path=ppt/tags/tag23.xml><?xml version="1.0" encoding="utf-8"?>
<p:tagLst xmlns:p="http://schemas.openxmlformats.org/presentationml/2006/main">
  <p:tag name="picid" val="{31c7773d-bedd-443b-961a-1dff76327aec}"/>
</p:tagLst>
</file>

<file path=ppt/tags/tag24.xml><?xml version="1.0" encoding="utf-8"?>
<p:tagLst xmlns:p="http://schemas.openxmlformats.org/presentationml/2006/main">
  <p:tag name="picid" val="{cf099c68-c3cd-42d6-aa4e-b763a2037640}"/>
</p:tagLst>
</file>

<file path=ppt/tags/tag25.xml><?xml version="1.0" encoding="utf-8"?>
<p:tagLst xmlns:p="http://schemas.openxmlformats.org/presentationml/2006/main">
  <p:tag name="picid" val="{f7dd0bd7-6b29-42e5-8533-94b2203d3e55}"/>
</p:tagLst>
</file>

<file path=ppt/tags/tag26.xml><?xml version="1.0" encoding="utf-8"?>
<p:tagLst xmlns:p="http://schemas.openxmlformats.org/presentationml/2006/main">
  <p:tag name="picid" val="{718f5135-ae01-47a6-8bb1-903921e8f789}"/>
</p:tagLst>
</file>

<file path=ppt/tags/tag27.xml><?xml version="1.0" encoding="utf-8"?>
<p:tagLst xmlns:p="http://schemas.openxmlformats.org/presentationml/2006/main">
  <p:tag name="picid" val="{87c99c85-a600-4c44-afcf-32ab2636042d}"/>
</p:tagLst>
</file>

<file path=ppt/tags/tag28.xml><?xml version="1.0" encoding="utf-8"?>
<p:tagLst xmlns:p="http://schemas.openxmlformats.org/presentationml/2006/main">
  <p:tag name="picid" val="{49ae1cb8-bde9-41a3-8753-74a13f07f62d}"/>
</p:tagLst>
</file>

<file path=ppt/tags/tag29.xml><?xml version="1.0" encoding="utf-8"?>
<p:tagLst xmlns:p="http://schemas.openxmlformats.org/presentationml/2006/main">
  <p:tag name="picid" val="{f7550e9e-7610-4069-8824-ae55825bc618}"/>
</p:tagLst>
</file>

<file path=ppt/tags/tag3.xml><?xml version="1.0" encoding="utf-8"?>
<p:tagLst xmlns:p="http://schemas.openxmlformats.org/presentationml/2006/main">
  <p:tag name="picid" val="{f4f8a9bc-389c-4ce9-a076-3c09cbf7366b}"/>
</p:tagLst>
</file>

<file path=ppt/tags/tag30.xml><?xml version="1.0" encoding="utf-8"?>
<p:tagLst xmlns:p="http://schemas.openxmlformats.org/presentationml/2006/main">
  <p:tag name="picid" val="{4b2527ee-5d33-4d3f-8dc9-eccf4b16db1e}"/>
</p:tagLst>
</file>

<file path=ppt/tags/tag31.xml><?xml version="1.0" encoding="utf-8"?>
<p:tagLst xmlns:p="http://schemas.openxmlformats.org/presentationml/2006/main">
  <p:tag name="picid" val="{65865cfd-70eb-4ff6-af7e-4769bb3fadd6}"/>
</p:tagLst>
</file>

<file path=ppt/tags/tag32.xml><?xml version="1.0" encoding="utf-8"?>
<p:tagLst xmlns:p="http://schemas.openxmlformats.org/presentationml/2006/main">
  <p:tag name="picid" val="{cf39feab-99c9-479e-90ac-7d590b49b8cd}"/>
</p:tagLst>
</file>

<file path=ppt/tags/tag33.xml><?xml version="1.0" encoding="utf-8"?>
<p:tagLst xmlns:p="http://schemas.openxmlformats.org/presentationml/2006/main">
  <p:tag name="picid" val="{bcb6624e-44c8-415d-a3e9-f0c82aecf970}"/>
</p:tagLst>
</file>

<file path=ppt/tags/tag4.xml><?xml version="1.0" encoding="utf-8"?>
<p:tagLst xmlns:p="http://schemas.openxmlformats.org/presentationml/2006/main">
  <p:tag name="picid" val="{49d5bc1b-ab52-4eff-a81b-107e5de5bebd}"/>
</p:tagLst>
</file>

<file path=ppt/tags/tag5.xml><?xml version="1.0" encoding="utf-8"?>
<p:tagLst xmlns:p="http://schemas.openxmlformats.org/presentationml/2006/main">
  <p:tag name="picid" val="{1888a2a2-57e6-4029-b5e9-7c6393234c23}"/>
</p:tagLst>
</file>

<file path=ppt/tags/tag6.xml><?xml version="1.0" encoding="utf-8"?>
<p:tagLst xmlns:p="http://schemas.openxmlformats.org/presentationml/2006/main">
  <p:tag name="picid" val="{d9594ee1-5f78-4f0e-aca8-e2ca34ab0a4b}"/>
</p:tagLst>
</file>

<file path=ppt/tags/tag7.xml><?xml version="1.0" encoding="utf-8"?>
<p:tagLst xmlns:p="http://schemas.openxmlformats.org/presentationml/2006/main">
  <p:tag name="picid" val="{6faa98e8-2b1d-4d2c-8403-5c0c590cb31f}"/>
</p:tagLst>
</file>

<file path=ppt/tags/tag8.xml><?xml version="1.0" encoding="utf-8"?>
<p:tagLst xmlns:p="http://schemas.openxmlformats.org/presentationml/2006/main">
  <p:tag name="picid" val="{d5b2e3ac-6408-4029-a285-24d10d7bc3c1}"/>
</p:tagLst>
</file>

<file path=ppt/tags/tag9.xml><?xml version="1.0" encoding="utf-8"?>
<p:tagLst xmlns:p="http://schemas.openxmlformats.org/presentationml/2006/main">
  <p:tag name="picid" val="{2bcad81c-8ee2-4c24-97a9-367a42efc4aa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8273</Words>
  <Application>WPS 演示</Application>
  <PresentationFormat>Widescreen</PresentationFormat>
  <Paragraphs>263</Paragraphs>
  <Slides>33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</vt:lpstr>
      <vt:lpstr>宋体</vt:lpstr>
      <vt:lpstr>Wingdings</vt:lpstr>
      <vt:lpstr>等线 Light</vt:lpstr>
      <vt:lpstr>等线</vt:lpstr>
      <vt:lpstr>Calibri</vt:lpstr>
      <vt:lpstr>Arial</vt:lpstr>
      <vt:lpstr>Calibri Light</vt:lpstr>
      <vt:lpstr>微软雅黑</vt:lpstr>
      <vt:lpstr>Arial Unicode MS</vt:lpstr>
      <vt:lpstr>Courier New</vt:lpstr>
      <vt:lpstr>Cambria</vt:lpstr>
      <vt:lpstr>Calibri Light</vt:lpstr>
      <vt:lpstr>Arial,Sans-Serif</vt:lpstr>
      <vt:lpstr>Segoe Print</vt:lpstr>
      <vt:lpstr>Calibri</vt:lpstr>
      <vt:lpstr>Ubuntu</vt:lpstr>
      <vt:lpstr>ff4</vt:lpstr>
      <vt:lpstr>Europa</vt:lpstr>
      <vt:lpstr>Office Theme</vt:lpstr>
      <vt:lpstr>1_Office Theme</vt:lpstr>
      <vt:lpstr>Course Project 2: Microbiome data analysis of Zygnema green algae</vt:lpstr>
      <vt:lpstr>PowerPoint 演示文稿</vt:lpstr>
      <vt:lpstr>Part III Assembly  (~ 8hrs)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IV Binning and bin refinement (~ 2.5hrs)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V Bin quality check with CheckM2 (~ 30mins)</vt:lpstr>
      <vt:lpstr>PowerPoint 演示文稿</vt:lpstr>
      <vt:lpstr>PowerPoint 演示文稿</vt:lpstr>
      <vt:lpstr>PowerPoint 演示文稿</vt:lpstr>
      <vt:lpstr>PowerPoint 演示文稿</vt:lpstr>
      <vt:lpstr>Part VI Taxonomy annotation (~ 1-2hrs)</vt:lpstr>
      <vt:lpstr>PowerPoint 演示文稿</vt:lpstr>
      <vt:lpstr>PowerPoint 演示文稿</vt:lpstr>
      <vt:lpstr>PowerPoint 演示文稿</vt:lpstr>
      <vt:lpstr>Part VII Gene prediction and functional annotation (~ 8hrs)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Data preparation</dc:title>
  <dc:creator>Xinpeng Zhang</dc:creator>
  <cp:lastModifiedBy>小朋友</cp:lastModifiedBy>
  <cp:revision>39</cp:revision>
  <dcterms:created xsi:type="dcterms:W3CDTF">2023-10-02T21:25:00Z</dcterms:created>
  <dcterms:modified xsi:type="dcterms:W3CDTF">2024-11-26T19:02:39Z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80CC4F4408DD40318E47BBA4FA9261FB_13</vt:lpwstr>
  </property>
  <property fmtid="{D5CDD505-2E9C-101B-9397-08002B2CF9AE}" pid="3" name="KSOProductBuildVer">
    <vt:lpwstr>2052-12.1.0.18912</vt:lpwstr>
  </property>
</Properties>
</file>